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Arial Narrow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85B604F-9E41-4E0A-9A82-F91D5182A626}">
  <a:tblStyle styleId="{D85B604F-9E41-4E0A-9A82-F91D5182A6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alNarrow-regular.fntdata"/><Relationship Id="rId20" Type="http://schemas.openxmlformats.org/officeDocument/2006/relationships/slide" Target="slides/slide14.xml"/><Relationship Id="rId42" Type="http://schemas.openxmlformats.org/officeDocument/2006/relationships/font" Target="fonts/ArialNarrow-italic.fntdata"/><Relationship Id="rId41" Type="http://schemas.openxmlformats.org/officeDocument/2006/relationships/font" Target="fonts/ArialNarrow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ArialNarrow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can summarize matrices, how matrices can be decomposed.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84ddd5eadb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84ddd5ead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84ddd5eadb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84ddd5eadb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84ddd5eadb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84ddd5eadb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84ddd5eadb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84ddd5eadb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84ddd5eadb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84ddd5eadb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84ddd5eadb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84ddd5eadb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84ddd5eadb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84ddd5eadb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84ddd5eadb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84ddd5eadb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84ddd5eadb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84ddd5eadb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84ddd5eadb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84ddd5eadb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84ddd5ea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84ddd5ea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84ddd5eadb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84ddd5eadb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84ddd5eadb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84ddd5eadb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dd5eadb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dd5eadb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84ddd5eadb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84ddd5eadb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84ddd5eadb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84ddd5eadb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84ddd5eadb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84ddd5eadb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84ddd5eadb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84ddd5eadb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84ddd5eadb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84ddd5eadb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84ddd5eadb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84ddd5eadb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84ddd5eadb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84ddd5eadb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84ddd5ead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84ddd5ead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84ddd5eadb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84ddd5eadb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84ddd5eadb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84ddd5eadb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84ddd5eadb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84ddd5eadb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84ddd5eadb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84ddd5eadb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84ddd5ead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84ddd5ead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84ddd5ead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84ddd5ead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84ddd5ead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84ddd5ead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4ddd5eadb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4ddd5eadb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84ddd5ead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84ddd5ead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84ddd5eadb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84ddd5eadb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51908" y="734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1B54"/>
              </a:buClr>
              <a:buSzPts val="4000"/>
              <a:buNone/>
              <a:defRPr b="1" sz="4000">
                <a:solidFill>
                  <a:srgbClr val="001B5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BCBC"/>
              </a:buClr>
              <a:buSzPts val="2100"/>
              <a:buNone/>
              <a:defRPr sz="2100">
                <a:solidFill>
                  <a:srgbClr val="45BCB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557" y="4552525"/>
            <a:ext cx="9144000" cy="615000"/>
          </a:xfrm>
          <a:prstGeom prst="rect">
            <a:avLst/>
          </a:prstGeom>
          <a:gradFill>
            <a:gsLst>
              <a:gs pos="0">
                <a:srgbClr val="001B54"/>
              </a:gs>
              <a:gs pos="35000">
                <a:srgbClr val="45BCBC"/>
              </a:gs>
              <a:gs pos="75000">
                <a:srgbClr val="FFFFFF"/>
              </a:gs>
              <a:gs pos="100000">
                <a:srgbClr val="FFFFFF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>
            <a:off x="77765" y="4559368"/>
            <a:ext cx="2417900" cy="634457"/>
            <a:chOff x="537634" y="250253"/>
            <a:chExt cx="3285637" cy="862151"/>
          </a:xfrm>
        </p:grpSpPr>
        <p:pic>
          <p:nvPicPr>
            <p:cNvPr id="15" name="Google Shape;15;p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44732" y="250253"/>
              <a:ext cx="2335729" cy="645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UNIST Identity | UNIST" id="16" name="Google Shape;16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7634" y="363272"/>
              <a:ext cx="660533" cy="660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 txBox="1"/>
            <p:nvPr/>
          </p:nvSpPr>
          <p:spPr>
            <a:xfrm>
              <a:off x="1210871" y="798604"/>
              <a:ext cx="26124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9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A</a:t>
              </a:r>
              <a:r>
                <a:rPr b="0" i="0" lang="en-GB" sz="8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 &amp; </a:t>
              </a:r>
              <a:r>
                <a:rPr b="0" i="0" lang="en-GB" sz="9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H</a:t>
              </a:r>
              <a:r>
                <a:rPr b="0" i="0" lang="en-GB" sz="8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uman-</a:t>
              </a:r>
              <a:r>
                <a:rPr b="0" i="0" lang="en-GB" sz="9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R</a:t>
              </a:r>
              <a:r>
                <a:rPr b="0" i="0" lang="en-GB" sz="8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obot </a:t>
              </a:r>
              <a:r>
                <a:rPr b="0" i="0" lang="en-GB" sz="900" u="none" cap="none" strike="noStrike">
                  <a:solidFill>
                    <a:srgbClr val="45BCBC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</a:t>
              </a:r>
              <a:r>
                <a:rPr b="0" i="0" lang="en-GB" sz="800" u="none" cap="none" strike="noStrike">
                  <a:solidFill>
                    <a:srgbClr val="45BCBC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nteraction</a:t>
              </a:r>
              <a:r>
                <a:rPr b="0" i="0" lang="en-GB" sz="800" u="none" cap="none" strike="noStrik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</a:t>
              </a:r>
              <a:r>
                <a:rPr b="0" i="0" lang="en-GB" sz="9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Lab</a:t>
              </a:r>
              <a:r>
                <a:rPr b="0" i="0" lang="en-GB" sz="8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oratory</a:t>
              </a:r>
              <a:endParaRPr b="0" i="0" sz="800" u="none" cap="none" strike="noStrike">
                <a:solidFill>
                  <a:srgbClr val="001B54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flipH="1">
            <a:off x="7557" y="4821558"/>
            <a:ext cx="9144000" cy="337200"/>
          </a:xfrm>
          <a:prstGeom prst="rect">
            <a:avLst/>
          </a:prstGeom>
          <a:gradFill>
            <a:gsLst>
              <a:gs pos="0">
                <a:srgbClr val="001B54"/>
              </a:gs>
              <a:gs pos="48000">
                <a:srgbClr val="45BCBC"/>
              </a:gs>
              <a:gs pos="85000">
                <a:srgbClr val="FFFFFF"/>
              </a:gs>
              <a:gs pos="100000">
                <a:srgbClr val="FFFFFF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1B54"/>
              </a:buClr>
              <a:buSzPts val="2500"/>
              <a:buNone/>
              <a:defRPr b="1" sz="2500">
                <a:solidFill>
                  <a:srgbClr val="001B5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26600" y="707875"/>
            <a:ext cx="8890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0" y="4808051"/>
            <a:ext cx="548700" cy="3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400" y="4798066"/>
            <a:ext cx="1219809" cy="3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gif"/><Relationship Id="rId9" Type="http://schemas.openxmlformats.org/officeDocument/2006/relationships/image" Target="../media/image15.gif"/><Relationship Id="rId5" Type="http://schemas.openxmlformats.org/officeDocument/2006/relationships/image" Target="../media/image17.gif"/><Relationship Id="rId6" Type="http://schemas.openxmlformats.org/officeDocument/2006/relationships/image" Target="../media/image16.gif"/><Relationship Id="rId7" Type="http://schemas.openxmlformats.org/officeDocument/2006/relationships/image" Target="../media/image13.gif"/><Relationship Id="rId8" Type="http://schemas.openxmlformats.org/officeDocument/2006/relationships/image" Target="../media/image14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towardsdatascience.com/a-comprehensive-guide-to-convolutional-neural-networks-the-eli5-way-3bd2b1164a53" TargetMode="External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sailinglab.github.io/pgm-spring-2019/notes/lecture-16/" TargetMode="External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gif"/><Relationship Id="rId9" Type="http://schemas.openxmlformats.org/officeDocument/2006/relationships/image" Target="../media/image15.gif"/><Relationship Id="rId5" Type="http://schemas.openxmlformats.org/officeDocument/2006/relationships/image" Target="../media/image17.gif"/><Relationship Id="rId6" Type="http://schemas.openxmlformats.org/officeDocument/2006/relationships/image" Target="../media/image16.gif"/><Relationship Id="rId7" Type="http://schemas.openxmlformats.org/officeDocument/2006/relationships/image" Target="../media/image5.gif"/><Relationship Id="rId8" Type="http://schemas.openxmlformats.org/officeDocument/2006/relationships/image" Target="../media/image14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hyperlink" Target="https://pytorch.org/docs/stable/generated/torch.nn.Conv2d.ht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gif"/><Relationship Id="rId9" Type="http://schemas.openxmlformats.org/officeDocument/2006/relationships/image" Target="../media/image15.gif"/><Relationship Id="rId5" Type="http://schemas.openxmlformats.org/officeDocument/2006/relationships/image" Target="../media/image17.gif"/><Relationship Id="rId6" Type="http://schemas.openxmlformats.org/officeDocument/2006/relationships/image" Target="../media/image16.gif"/><Relationship Id="rId7" Type="http://schemas.openxmlformats.org/officeDocument/2006/relationships/image" Target="../media/image9.gif"/><Relationship Id="rId8" Type="http://schemas.openxmlformats.org/officeDocument/2006/relationships/image" Target="../media/image1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>
            <a:off x="351908" y="734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Neural Networks</a:t>
            </a:r>
            <a:endParaRPr/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311700" y="2757925"/>
            <a:ext cx="85206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ToolKit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Fall Semester, 2023</a:t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0" y="4278424"/>
            <a:ext cx="579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Reference: mml-book.github.io &amp;&amp; d2l.ai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/>
          <p:nvPr/>
        </p:nvSpPr>
        <p:spPr>
          <a:xfrm>
            <a:off x="460550" y="1335400"/>
            <a:ext cx="2919300" cy="2679600"/>
          </a:xfrm>
          <a:prstGeom prst="cube">
            <a:avLst>
              <a:gd fmla="val 480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2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GB"/>
              <a:t>Convolutional Neural Networks: convolution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22"/>
          <p:cNvPicPr preferRelativeResize="0"/>
          <p:nvPr/>
        </p:nvPicPr>
        <p:blipFill rotWithShape="1">
          <a:blip r:embed="rId3">
            <a:alphaModFix/>
          </a:blip>
          <a:srcRect b="30962" l="33581" r="34925" t="17563"/>
          <a:stretch/>
        </p:blipFill>
        <p:spPr>
          <a:xfrm>
            <a:off x="472031" y="1466021"/>
            <a:ext cx="2772346" cy="254898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2"/>
          <p:cNvSpPr txBox="1"/>
          <p:nvPr/>
        </p:nvSpPr>
        <p:spPr>
          <a:xfrm>
            <a:off x="3357506" y="3515800"/>
            <a:ext cx="12033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RGB Image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 x H x 3</a:t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>
            <a:off x="460550" y="1335397"/>
            <a:ext cx="849600" cy="780000"/>
          </a:xfrm>
          <a:prstGeom prst="cube">
            <a:avLst>
              <a:gd fmla="val 17141" name="adj"/>
            </a:avLst>
          </a:prstGeom>
          <a:solidFill>
            <a:srgbClr val="0003FF">
              <a:alpha val="25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5816200" y="14113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4" name="Google Shape;304;p22"/>
          <p:cNvCxnSpPr>
            <a:stCxn id="302" idx="0"/>
            <a:endCxn id="303" idx="0"/>
          </p:cNvCxnSpPr>
          <p:nvPr/>
        </p:nvCxnSpPr>
        <p:spPr>
          <a:xfrm flipH="1" rot="-5400000">
            <a:off x="3416850" y="-1129253"/>
            <a:ext cx="75900" cy="5005200"/>
          </a:xfrm>
          <a:prstGeom prst="curvedConnector3">
            <a:avLst>
              <a:gd fmla="val -31373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5" name="Google Shape;305;p22"/>
          <p:cNvSpPr txBox="1"/>
          <p:nvPr/>
        </p:nvSpPr>
        <p:spPr>
          <a:xfrm>
            <a:off x="2785522" y="834854"/>
            <a:ext cx="8496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convolve!</a:t>
            </a:r>
            <a:endParaRPr b="1" sz="1100"/>
          </a:p>
        </p:txBody>
      </p:sp>
      <p:sp>
        <p:nvSpPr>
          <p:cNvPr id="306" name="Google Shape;306;p22"/>
          <p:cNvSpPr txBox="1"/>
          <p:nvPr/>
        </p:nvSpPr>
        <p:spPr>
          <a:xfrm>
            <a:off x="6083641" y="1201878"/>
            <a:ext cx="1805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Scalar Response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x 1 x 1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"/>
          <p:cNvSpPr/>
          <p:nvPr/>
        </p:nvSpPr>
        <p:spPr>
          <a:xfrm>
            <a:off x="460550" y="1335400"/>
            <a:ext cx="2919300" cy="2679600"/>
          </a:xfrm>
          <a:prstGeom prst="cube">
            <a:avLst>
              <a:gd fmla="val 480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3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GB"/>
              <a:t>Convolutional Neural Networks: convolution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23"/>
          <p:cNvPicPr preferRelativeResize="0"/>
          <p:nvPr/>
        </p:nvPicPr>
        <p:blipFill rotWithShape="1">
          <a:blip r:embed="rId3">
            <a:alphaModFix/>
          </a:blip>
          <a:srcRect b="30962" l="33581" r="34925" t="17563"/>
          <a:stretch/>
        </p:blipFill>
        <p:spPr>
          <a:xfrm>
            <a:off x="472031" y="1466021"/>
            <a:ext cx="2772346" cy="254898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3"/>
          <p:cNvSpPr txBox="1"/>
          <p:nvPr/>
        </p:nvSpPr>
        <p:spPr>
          <a:xfrm>
            <a:off x="3357506" y="3515800"/>
            <a:ext cx="12033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RGB Image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 x H x 3</a:t>
            </a:r>
            <a:endParaRPr/>
          </a:p>
        </p:txBody>
      </p:sp>
      <p:sp>
        <p:nvSpPr>
          <p:cNvPr id="315" name="Google Shape;315;p23"/>
          <p:cNvSpPr/>
          <p:nvPr/>
        </p:nvSpPr>
        <p:spPr>
          <a:xfrm>
            <a:off x="1146350" y="1335397"/>
            <a:ext cx="849600" cy="780000"/>
          </a:xfrm>
          <a:prstGeom prst="cube">
            <a:avLst>
              <a:gd fmla="val 17141" name="adj"/>
            </a:avLst>
          </a:prstGeom>
          <a:solidFill>
            <a:srgbClr val="0003FF">
              <a:alpha val="25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3"/>
          <p:cNvSpPr/>
          <p:nvPr/>
        </p:nvSpPr>
        <p:spPr>
          <a:xfrm>
            <a:off x="6121000" y="14113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7" name="Google Shape;317;p23"/>
          <p:cNvCxnSpPr>
            <a:stCxn id="315" idx="0"/>
            <a:endCxn id="316" idx="0"/>
          </p:cNvCxnSpPr>
          <p:nvPr/>
        </p:nvCxnSpPr>
        <p:spPr>
          <a:xfrm flipH="1" rot="-5400000">
            <a:off x="3912150" y="-938753"/>
            <a:ext cx="75900" cy="4624200"/>
          </a:xfrm>
          <a:prstGeom prst="curvedConnector3">
            <a:avLst>
              <a:gd fmla="val -31373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8" name="Google Shape;318;p23"/>
          <p:cNvSpPr txBox="1"/>
          <p:nvPr/>
        </p:nvSpPr>
        <p:spPr>
          <a:xfrm>
            <a:off x="3318922" y="834854"/>
            <a:ext cx="8496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convolve!</a:t>
            </a:r>
            <a:endParaRPr b="1" sz="1100"/>
          </a:p>
        </p:txBody>
      </p:sp>
      <p:sp>
        <p:nvSpPr>
          <p:cNvPr id="319" name="Google Shape;319;p23"/>
          <p:cNvSpPr/>
          <p:nvPr/>
        </p:nvSpPr>
        <p:spPr>
          <a:xfrm>
            <a:off x="5816200" y="14113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/>
          <p:nvPr/>
        </p:nvSpPr>
        <p:spPr>
          <a:xfrm>
            <a:off x="460550" y="1335400"/>
            <a:ext cx="2919300" cy="2679600"/>
          </a:xfrm>
          <a:prstGeom prst="cube">
            <a:avLst>
              <a:gd fmla="val 480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GB"/>
              <a:t>Convolutional Neural Networks: convolution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24"/>
          <p:cNvPicPr preferRelativeResize="0"/>
          <p:nvPr/>
        </p:nvPicPr>
        <p:blipFill rotWithShape="1">
          <a:blip r:embed="rId3">
            <a:alphaModFix/>
          </a:blip>
          <a:srcRect b="30962" l="33581" r="34925" t="17563"/>
          <a:stretch/>
        </p:blipFill>
        <p:spPr>
          <a:xfrm>
            <a:off x="472031" y="1466021"/>
            <a:ext cx="2772346" cy="254898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4"/>
          <p:cNvSpPr txBox="1"/>
          <p:nvPr/>
        </p:nvSpPr>
        <p:spPr>
          <a:xfrm>
            <a:off x="3357506" y="3515800"/>
            <a:ext cx="12033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RGB Image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 x H x 3</a:t>
            </a:r>
            <a:endParaRPr/>
          </a:p>
        </p:txBody>
      </p:sp>
      <p:sp>
        <p:nvSpPr>
          <p:cNvPr id="328" name="Google Shape;328;p24"/>
          <p:cNvSpPr/>
          <p:nvPr/>
        </p:nvSpPr>
        <p:spPr>
          <a:xfrm>
            <a:off x="1984550" y="1335397"/>
            <a:ext cx="849600" cy="780000"/>
          </a:xfrm>
          <a:prstGeom prst="cube">
            <a:avLst>
              <a:gd fmla="val 17141" name="adj"/>
            </a:avLst>
          </a:prstGeom>
          <a:solidFill>
            <a:srgbClr val="0003FF">
              <a:alpha val="25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4"/>
          <p:cNvSpPr/>
          <p:nvPr/>
        </p:nvSpPr>
        <p:spPr>
          <a:xfrm>
            <a:off x="6425800" y="14113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0" name="Google Shape;330;p24"/>
          <p:cNvCxnSpPr>
            <a:stCxn id="328" idx="0"/>
            <a:endCxn id="329" idx="0"/>
          </p:cNvCxnSpPr>
          <p:nvPr/>
        </p:nvCxnSpPr>
        <p:spPr>
          <a:xfrm flipH="1" rot="-5400000">
            <a:off x="4483650" y="-672053"/>
            <a:ext cx="75900" cy="4090800"/>
          </a:xfrm>
          <a:prstGeom prst="curvedConnector3">
            <a:avLst>
              <a:gd fmla="val -31373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1" name="Google Shape;331;p24"/>
          <p:cNvSpPr txBox="1"/>
          <p:nvPr/>
        </p:nvSpPr>
        <p:spPr>
          <a:xfrm>
            <a:off x="4004722" y="834854"/>
            <a:ext cx="8496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convolve!</a:t>
            </a:r>
            <a:endParaRPr b="1" sz="1100"/>
          </a:p>
        </p:txBody>
      </p:sp>
      <p:sp>
        <p:nvSpPr>
          <p:cNvPr id="332" name="Google Shape;332;p24"/>
          <p:cNvSpPr/>
          <p:nvPr/>
        </p:nvSpPr>
        <p:spPr>
          <a:xfrm>
            <a:off x="5816200" y="14113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6121000" y="14113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"/>
          <p:cNvSpPr/>
          <p:nvPr/>
        </p:nvSpPr>
        <p:spPr>
          <a:xfrm>
            <a:off x="460550" y="1335400"/>
            <a:ext cx="2919300" cy="2679600"/>
          </a:xfrm>
          <a:prstGeom prst="cube">
            <a:avLst>
              <a:gd fmla="val 480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5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GB"/>
              <a:t>Convolutional Neural Networks: convolution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25"/>
          <p:cNvPicPr preferRelativeResize="0"/>
          <p:nvPr/>
        </p:nvPicPr>
        <p:blipFill rotWithShape="1">
          <a:blip r:embed="rId3">
            <a:alphaModFix/>
          </a:blip>
          <a:srcRect b="30962" l="33581" r="34925" t="17563"/>
          <a:stretch/>
        </p:blipFill>
        <p:spPr>
          <a:xfrm>
            <a:off x="472031" y="1466021"/>
            <a:ext cx="2772346" cy="254898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5"/>
          <p:cNvSpPr txBox="1"/>
          <p:nvPr/>
        </p:nvSpPr>
        <p:spPr>
          <a:xfrm>
            <a:off x="3357506" y="3515800"/>
            <a:ext cx="12033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RGB Image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 x H x 3</a:t>
            </a:r>
            <a:endParaRPr/>
          </a:p>
        </p:txBody>
      </p:sp>
      <p:sp>
        <p:nvSpPr>
          <p:cNvPr id="342" name="Google Shape;342;p25"/>
          <p:cNvSpPr/>
          <p:nvPr/>
        </p:nvSpPr>
        <p:spPr>
          <a:xfrm>
            <a:off x="2517950" y="1335397"/>
            <a:ext cx="849600" cy="780000"/>
          </a:xfrm>
          <a:prstGeom prst="cube">
            <a:avLst>
              <a:gd fmla="val 17141" name="adj"/>
            </a:avLst>
          </a:prstGeom>
          <a:solidFill>
            <a:srgbClr val="0003FF">
              <a:alpha val="25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5"/>
          <p:cNvSpPr/>
          <p:nvPr/>
        </p:nvSpPr>
        <p:spPr>
          <a:xfrm>
            <a:off x="6730600" y="14113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4" name="Google Shape;344;p25"/>
          <p:cNvCxnSpPr>
            <a:stCxn id="342" idx="0"/>
            <a:endCxn id="343" idx="0"/>
          </p:cNvCxnSpPr>
          <p:nvPr/>
        </p:nvCxnSpPr>
        <p:spPr>
          <a:xfrm flipH="1" rot="-5400000">
            <a:off x="4902750" y="-557753"/>
            <a:ext cx="75900" cy="3862200"/>
          </a:xfrm>
          <a:prstGeom prst="curvedConnector3">
            <a:avLst>
              <a:gd fmla="val -31373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5" name="Google Shape;345;p25"/>
          <p:cNvSpPr txBox="1"/>
          <p:nvPr/>
        </p:nvSpPr>
        <p:spPr>
          <a:xfrm>
            <a:off x="4538122" y="834854"/>
            <a:ext cx="8496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convolve!</a:t>
            </a:r>
            <a:endParaRPr b="1" sz="1100"/>
          </a:p>
        </p:txBody>
      </p:sp>
      <p:sp>
        <p:nvSpPr>
          <p:cNvPr id="346" name="Google Shape;346;p25"/>
          <p:cNvSpPr/>
          <p:nvPr/>
        </p:nvSpPr>
        <p:spPr>
          <a:xfrm>
            <a:off x="5816200" y="14113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5"/>
          <p:cNvSpPr/>
          <p:nvPr/>
        </p:nvSpPr>
        <p:spPr>
          <a:xfrm>
            <a:off x="6121000" y="14113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5"/>
          <p:cNvSpPr/>
          <p:nvPr/>
        </p:nvSpPr>
        <p:spPr>
          <a:xfrm>
            <a:off x="6425800" y="14113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5"/>
          <p:cNvSpPr txBox="1"/>
          <p:nvPr/>
        </p:nvSpPr>
        <p:spPr>
          <a:xfrm>
            <a:off x="4940650" y="3989675"/>
            <a:ext cx="386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Let’s keep doing this,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until the filter slides through whole image 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6"/>
          <p:cNvSpPr/>
          <p:nvPr/>
        </p:nvSpPr>
        <p:spPr>
          <a:xfrm>
            <a:off x="460550" y="1335400"/>
            <a:ext cx="2919300" cy="2679600"/>
          </a:xfrm>
          <a:prstGeom prst="cube">
            <a:avLst>
              <a:gd fmla="val 480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6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GB"/>
              <a:t>Convolutional Neural Networks: convolution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26"/>
          <p:cNvPicPr preferRelativeResize="0"/>
          <p:nvPr/>
        </p:nvPicPr>
        <p:blipFill rotWithShape="1">
          <a:blip r:embed="rId3">
            <a:alphaModFix/>
          </a:blip>
          <a:srcRect b="30962" l="33581" r="34925" t="17563"/>
          <a:stretch/>
        </p:blipFill>
        <p:spPr>
          <a:xfrm>
            <a:off x="472031" y="1466021"/>
            <a:ext cx="2772346" cy="254898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6"/>
          <p:cNvSpPr txBox="1"/>
          <p:nvPr/>
        </p:nvSpPr>
        <p:spPr>
          <a:xfrm>
            <a:off x="3357506" y="3515800"/>
            <a:ext cx="12033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RGB Image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 x H x 3</a:t>
            </a:r>
            <a:endParaRPr/>
          </a:p>
        </p:txBody>
      </p:sp>
      <p:sp>
        <p:nvSpPr>
          <p:cNvPr id="358" name="Google Shape;358;p26"/>
          <p:cNvSpPr/>
          <p:nvPr/>
        </p:nvSpPr>
        <p:spPr>
          <a:xfrm>
            <a:off x="2530250" y="3234997"/>
            <a:ext cx="849600" cy="780000"/>
          </a:xfrm>
          <a:prstGeom prst="cube">
            <a:avLst>
              <a:gd fmla="val 17141" name="adj"/>
            </a:avLst>
          </a:prstGeom>
          <a:solidFill>
            <a:srgbClr val="0003FF">
              <a:alpha val="25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6"/>
          <p:cNvSpPr/>
          <p:nvPr/>
        </p:nvSpPr>
        <p:spPr>
          <a:xfrm>
            <a:off x="6730600" y="14113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" name="Google Shape;360;p26"/>
          <p:cNvCxnSpPr>
            <a:stCxn id="358" idx="5"/>
            <a:endCxn id="361" idx="2"/>
          </p:cNvCxnSpPr>
          <p:nvPr/>
        </p:nvCxnSpPr>
        <p:spPr>
          <a:xfrm flipH="1" rot="10800000">
            <a:off x="3379850" y="2608047"/>
            <a:ext cx="3492000" cy="950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2" name="Google Shape;362;p26"/>
          <p:cNvSpPr txBox="1"/>
          <p:nvPr/>
        </p:nvSpPr>
        <p:spPr>
          <a:xfrm>
            <a:off x="4864447" y="3048182"/>
            <a:ext cx="8496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convolve!</a:t>
            </a:r>
            <a:endParaRPr b="1" sz="1100"/>
          </a:p>
        </p:txBody>
      </p:sp>
      <p:sp>
        <p:nvSpPr>
          <p:cNvPr id="363" name="Google Shape;363;p26"/>
          <p:cNvSpPr/>
          <p:nvPr/>
        </p:nvSpPr>
        <p:spPr>
          <a:xfrm>
            <a:off x="5816200" y="14113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6"/>
          <p:cNvSpPr/>
          <p:nvPr/>
        </p:nvSpPr>
        <p:spPr>
          <a:xfrm>
            <a:off x="6121000" y="14113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6"/>
          <p:cNvSpPr/>
          <p:nvPr/>
        </p:nvSpPr>
        <p:spPr>
          <a:xfrm>
            <a:off x="6425800" y="14113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6"/>
          <p:cNvSpPr/>
          <p:nvPr/>
        </p:nvSpPr>
        <p:spPr>
          <a:xfrm>
            <a:off x="6730600" y="17161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5816200" y="17161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6"/>
          <p:cNvSpPr/>
          <p:nvPr/>
        </p:nvSpPr>
        <p:spPr>
          <a:xfrm>
            <a:off x="6121000" y="17161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6425800" y="17161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6"/>
          <p:cNvSpPr/>
          <p:nvPr/>
        </p:nvSpPr>
        <p:spPr>
          <a:xfrm>
            <a:off x="6730600" y="20209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6"/>
          <p:cNvSpPr/>
          <p:nvPr/>
        </p:nvSpPr>
        <p:spPr>
          <a:xfrm>
            <a:off x="5816200" y="20209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6"/>
          <p:cNvSpPr/>
          <p:nvPr/>
        </p:nvSpPr>
        <p:spPr>
          <a:xfrm>
            <a:off x="6121000" y="20209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6"/>
          <p:cNvSpPr/>
          <p:nvPr/>
        </p:nvSpPr>
        <p:spPr>
          <a:xfrm>
            <a:off x="6425800" y="20209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6"/>
          <p:cNvSpPr/>
          <p:nvPr/>
        </p:nvSpPr>
        <p:spPr>
          <a:xfrm>
            <a:off x="6730600" y="23257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6"/>
          <p:cNvSpPr/>
          <p:nvPr/>
        </p:nvSpPr>
        <p:spPr>
          <a:xfrm>
            <a:off x="5816200" y="23257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6"/>
          <p:cNvSpPr/>
          <p:nvPr/>
        </p:nvSpPr>
        <p:spPr>
          <a:xfrm>
            <a:off x="6121000" y="23257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6"/>
          <p:cNvSpPr/>
          <p:nvPr/>
        </p:nvSpPr>
        <p:spPr>
          <a:xfrm>
            <a:off x="6425800" y="23257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6"/>
          <p:cNvSpPr txBox="1"/>
          <p:nvPr/>
        </p:nvSpPr>
        <p:spPr>
          <a:xfrm>
            <a:off x="7035391" y="2108853"/>
            <a:ext cx="1805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Total Response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 x N x 1</a:t>
            </a:r>
            <a:endParaRPr/>
          </a:p>
        </p:txBody>
      </p:sp>
      <p:sp>
        <p:nvSpPr>
          <p:cNvPr id="378" name="Google Shape;378;p26"/>
          <p:cNvSpPr txBox="1"/>
          <p:nvPr/>
        </p:nvSpPr>
        <p:spPr>
          <a:xfrm>
            <a:off x="4605425" y="3751200"/>
            <a:ext cx="41973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Parameter sharing </a:t>
            </a:r>
            <a:endParaRPr b="1" sz="1100">
              <a:solidFill>
                <a:schemeClr val="dk1"/>
              </a:solidFill>
            </a:endParaRPr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GB" sz="1000"/>
              <a:t>Filters are shared when processing different images</a:t>
            </a:r>
            <a:r>
              <a:rPr b="1" lang="en-GB" sz="1000"/>
              <a:t> </a:t>
            </a:r>
            <a:endParaRPr b="1" sz="10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Do not look at the whole image from the beginning, try to look the local parts first</a:t>
            </a:r>
            <a:endParaRPr b="1"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"/>
          <p:cNvSpPr/>
          <p:nvPr/>
        </p:nvSpPr>
        <p:spPr>
          <a:xfrm>
            <a:off x="460550" y="1335400"/>
            <a:ext cx="2919300" cy="2679600"/>
          </a:xfrm>
          <a:prstGeom prst="cube">
            <a:avLst>
              <a:gd fmla="val 480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7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GB"/>
              <a:t>Convolutional Neural Networks: convolution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27"/>
          <p:cNvPicPr preferRelativeResize="0"/>
          <p:nvPr/>
        </p:nvPicPr>
        <p:blipFill rotWithShape="1">
          <a:blip r:embed="rId3">
            <a:alphaModFix/>
          </a:blip>
          <a:srcRect b="30962" l="33581" r="34925" t="17563"/>
          <a:stretch/>
        </p:blipFill>
        <p:spPr>
          <a:xfrm>
            <a:off x="472031" y="1466021"/>
            <a:ext cx="2772346" cy="254898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7"/>
          <p:cNvSpPr txBox="1"/>
          <p:nvPr/>
        </p:nvSpPr>
        <p:spPr>
          <a:xfrm>
            <a:off x="3320366" y="3515800"/>
            <a:ext cx="12033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RGB Image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 x H x 3</a:t>
            </a:r>
            <a:endParaRPr/>
          </a:p>
        </p:txBody>
      </p:sp>
      <p:sp>
        <p:nvSpPr>
          <p:cNvPr id="387" name="Google Shape;387;p27"/>
          <p:cNvSpPr txBox="1"/>
          <p:nvPr/>
        </p:nvSpPr>
        <p:spPr>
          <a:xfrm>
            <a:off x="5964775" y="3751200"/>
            <a:ext cx="28380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What if we have multiple filters?</a:t>
            </a:r>
            <a:endParaRPr b="1" sz="1100"/>
          </a:p>
        </p:txBody>
      </p:sp>
      <p:sp>
        <p:nvSpPr>
          <p:cNvPr id="388" name="Google Shape;388;p27"/>
          <p:cNvSpPr txBox="1"/>
          <p:nvPr/>
        </p:nvSpPr>
        <p:spPr>
          <a:xfrm>
            <a:off x="5262444" y="1579059"/>
            <a:ext cx="14223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3D filter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i.e., 5 x 5 x 3 </a:t>
            </a:r>
            <a:endParaRPr/>
          </a:p>
        </p:txBody>
      </p:sp>
      <p:sp>
        <p:nvSpPr>
          <p:cNvPr id="389" name="Google Shape;389;p27"/>
          <p:cNvSpPr/>
          <p:nvPr/>
        </p:nvSpPr>
        <p:spPr>
          <a:xfrm>
            <a:off x="4437906" y="2174319"/>
            <a:ext cx="849600" cy="780000"/>
          </a:xfrm>
          <a:prstGeom prst="cube">
            <a:avLst>
              <a:gd fmla="val 19044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7"/>
          <p:cNvSpPr/>
          <p:nvPr/>
        </p:nvSpPr>
        <p:spPr>
          <a:xfrm>
            <a:off x="4437906" y="3006400"/>
            <a:ext cx="849600" cy="780000"/>
          </a:xfrm>
          <a:prstGeom prst="cube">
            <a:avLst>
              <a:gd fmla="val 19044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7"/>
          <p:cNvSpPr/>
          <p:nvPr/>
        </p:nvSpPr>
        <p:spPr>
          <a:xfrm>
            <a:off x="4437906" y="1335400"/>
            <a:ext cx="849600" cy="780000"/>
          </a:xfrm>
          <a:prstGeom prst="cube">
            <a:avLst>
              <a:gd fmla="val 19044" name="adj"/>
            </a:avLst>
          </a:prstGeom>
          <a:solidFill>
            <a:srgbClr val="0003FF">
              <a:alpha val="25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27"/>
          <p:cNvGrpSpPr/>
          <p:nvPr/>
        </p:nvGrpSpPr>
        <p:grpSpPr>
          <a:xfrm>
            <a:off x="4826683" y="3853189"/>
            <a:ext cx="70048" cy="253970"/>
            <a:chOff x="6648150" y="2770675"/>
            <a:chExt cx="161400" cy="585050"/>
          </a:xfrm>
        </p:grpSpPr>
        <p:sp>
          <p:nvSpPr>
            <p:cNvPr id="393" name="Google Shape;393;p27"/>
            <p:cNvSpPr/>
            <p:nvPr/>
          </p:nvSpPr>
          <p:spPr>
            <a:xfrm>
              <a:off x="6648150" y="2770675"/>
              <a:ext cx="161400" cy="161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6648150" y="2982500"/>
              <a:ext cx="161400" cy="161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6648150" y="3194325"/>
              <a:ext cx="161400" cy="161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28"/>
          <p:cNvGrpSpPr/>
          <p:nvPr/>
        </p:nvGrpSpPr>
        <p:grpSpPr>
          <a:xfrm>
            <a:off x="6136375" y="1082475"/>
            <a:ext cx="1196700" cy="1196700"/>
            <a:chOff x="5816200" y="1411350"/>
            <a:chExt cx="1196700" cy="1196700"/>
          </a:xfrm>
        </p:grpSpPr>
        <p:sp>
          <p:nvSpPr>
            <p:cNvPr id="401" name="Google Shape;401;p28"/>
            <p:cNvSpPr/>
            <p:nvPr/>
          </p:nvSpPr>
          <p:spPr>
            <a:xfrm>
              <a:off x="6730600" y="1411350"/>
              <a:ext cx="282300" cy="2823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5816200" y="1411350"/>
              <a:ext cx="282300" cy="2823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6121000" y="1411350"/>
              <a:ext cx="282300" cy="2823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6425800" y="1411350"/>
              <a:ext cx="282300" cy="2823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6730600" y="1716150"/>
              <a:ext cx="282300" cy="2823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5816200" y="1716150"/>
              <a:ext cx="282300" cy="2823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6121000" y="1716150"/>
              <a:ext cx="282300" cy="2823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6425800" y="1716150"/>
              <a:ext cx="282300" cy="2823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6730600" y="2020950"/>
              <a:ext cx="282300" cy="2823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5816200" y="2020950"/>
              <a:ext cx="282300" cy="2823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6121000" y="2020950"/>
              <a:ext cx="282300" cy="2823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6425800" y="2020950"/>
              <a:ext cx="282300" cy="2823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6730600" y="2325750"/>
              <a:ext cx="282300" cy="2823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5816200" y="2325750"/>
              <a:ext cx="282300" cy="2823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6121000" y="2325750"/>
              <a:ext cx="282300" cy="2823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6425800" y="2325750"/>
              <a:ext cx="282300" cy="2823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28"/>
          <p:cNvGrpSpPr/>
          <p:nvPr/>
        </p:nvGrpSpPr>
        <p:grpSpPr>
          <a:xfrm>
            <a:off x="5946325" y="1288900"/>
            <a:ext cx="1196700" cy="1196700"/>
            <a:chOff x="5816200" y="1411350"/>
            <a:chExt cx="1196700" cy="1196700"/>
          </a:xfrm>
        </p:grpSpPr>
        <p:sp>
          <p:nvSpPr>
            <p:cNvPr id="418" name="Google Shape;418;p28"/>
            <p:cNvSpPr/>
            <p:nvPr/>
          </p:nvSpPr>
          <p:spPr>
            <a:xfrm>
              <a:off x="6730600" y="1411350"/>
              <a:ext cx="282300" cy="282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5816200" y="1411350"/>
              <a:ext cx="282300" cy="282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6121000" y="1411350"/>
              <a:ext cx="282300" cy="282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6425800" y="1411350"/>
              <a:ext cx="282300" cy="282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6730600" y="1716150"/>
              <a:ext cx="282300" cy="282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816200" y="1716150"/>
              <a:ext cx="282300" cy="282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6121000" y="1716150"/>
              <a:ext cx="282300" cy="282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6425800" y="1716150"/>
              <a:ext cx="282300" cy="282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6730600" y="2020950"/>
              <a:ext cx="282300" cy="282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816200" y="2020950"/>
              <a:ext cx="282300" cy="282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6121000" y="2020950"/>
              <a:ext cx="282300" cy="282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6425800" y="2020950"/>
              <a:ext cx="282300" cy="282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6730600" y="2325750"/>
              <a:ext cx="282300" cy="282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5816200" y="2325750"/>
              <a:ext cx="282300" cy="282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6121000" y="2325750"/>
              <a:ext cx="282300" cy="282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6425800" y="2325750"/>
              <a:ext cx="282300" cy="2823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28"/>
          <p:cNvSpPr/>
          <p:nvPr/>
        </p:nvSpPr>
        <p:spPr>
          <a:xfrm>
            <a:off x="460550" y="1335400"/>
            <a:ext cx="2919300" cy="2679600"/>
          </a:xfrm>
          <a:prstGeom prst="cube">
            <a:avLst>
              <a:gd fmla="val 480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8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GB"/>
              <a:t>Convolutional Neural Networks: convolution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28"/>
          <p:cNvPicPr preferRelativeResize="0"/>
          <p:nvPr/>
        </p:nvPicPr>
        <p:blipFill rotWithShape="1">
          <a:blip r:embed="rId3">
            <a:alphaModFix/>
          </a:blip>
          <a:srcRect b="30962" l="33581" r="34925" t="17563"/>
          <a:stretch/>
        </p:blipFill>
        <p:spPr>
          <a:xfrm>
            <a:off x="472031" y="1466021"/>
            <a:ext cx="2772346" cy="25489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28"/>
          <p:cNvGrpSpPr/>
          <p:nvPr/>
        </p:nvGrpSpPr>
        <p:grpSpPr>
          <a:xfrm>
            <a:off x="5740000" y="1487550"/>
            <a:ext cx="1196700" cy="1196700"/>
            <a:chOff x="5816200" y="1411350"/>
            <a:chExt cx="1196700" cy="1196700"/>
          </a:xfrm>
        </p:grpSpPr>
        <p:sp>
          <p:nvSpPr>
            <p:cNvPr id="438" name="Google Shape;438;p28"/>
            <p:cNvSpPr/>
            <p:nvPr/>
          </p:nvSpPr>
          <p:spPr>
            <a:xfrm>
              <a:off x="6730600" y="1411350"/>
              <a:ext cx="282300" cy="282300"/>
            </a:xfrm>
            <a:prstGeom prst="rect">
              <a:avLst/>
            </a:prstGeom>
            <a:solidFill>
              <a:srgbClr val="9D9BF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816200" y="1411350"/>
              <a:ext cx="282300" cy="282300"/>
            </a:xfrm>
            <a:prstGeom prst="rect">
              <a:avLst/>
            </a:prstGeom>
            <a:solidFill>
              <a:srgbClr val="9D9BF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6121000" y="1411350"/>
              <a:ext cx="282300" cy="282300"/>
            </a:xfrm>
            <a:prstGeom prst="rect">
              <a:avLst/>
            </a:prstGeom>
            <a:solidFill>
              <a:srgbClr val="9D9BF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6425800" y="1411350"/>
              <a:ext cx="282300" cy="282300"/>
            </a:xfrm>
            <a:prstGeom prst="rect">
              <a:avLst/>
            </a:prstGeom>
            <a:solidFill>
              <a:srgbClr val="9D9BF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6730600" y="1716150"/>
              <a:ext cx="282300" cy="282300"/>
            </a:xfrm>
            <a:prstGeom prst="rect">
              <a:avLst/>
            </a:prstGeom>
            <a:solidFill>
              <a:srgbClr val="9D9BF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5816200" y="1716150"/>
              <a:ext cx="282300" cy="282300"/>
            </a:xfrm>
            <a:prstGeom prst="rect">
              <a:avLst/>
            </a:prstGeom>
            <a:solidFill>
              <a:srgbClr val="9D9BF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6121000" y="1716150"/>
              <a:ext cx="282300" cy="282300"/>
            </a:xfrm>
            <a:prstGeom prst="rect">
              <a:avLst/>
            </a:prstGeom>
            <a:solidFill>
              <a:srgbClr val="9D9BF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6425800" y="1716150"/>
              <a:ext cx="282300" cy="282300"/>
            </a:xfrm>
            <a:prstGeom prst="rect">
              <a:avLst/>
            </a:prstGeom>
            <a:solidFill>
              <a:srgbClr val="9D9BF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6730600" y="2020950"/>
              <a:ext cx="282300" cy="282300"/>
            </a:xfrm>
            <a:prstGeom prst="rect">
              <a:avLst/>
            </a:prstGeom>
            <a:solidFill>
              <a:srgbClr val="9D9BF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5816200" y="2020950"/>
              <a:ext cx="282300" cy="282300"/>
            </a:xfrm>
            <a:prstGeom prst="rect">
              <a:avLst/>
            </a:prstGeom>
            <a:solidFill>
              <a:srgbClr val="9D9BF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6121000" y="2020950"/>
              <a:ext cx="282300" cy="282300"/>
            </a:xfrm>
            <a:prstGeom prst="rect">
              <a:avLst/>
            </a:prstGeom>
            <a:solidFill>
              <a:srgbClr val="9D9BF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6425800" y="2020950"/>
              <a:ext cx="282300" cy="282300"/>
            </a:xfrm>
            <a:prstGeom prst="rect">
              <a:avLst/>
            </a:prstGeom>
            <a:solidFill>
              <a:srgbClr val="9D9BF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6730600" y="2325750"/>
              <a:ext cx="282300" cy="282300"/>
            </a:xfrm>
            <a:prstGeom prst="rect">
              <a:avLst/>
            </a:prstGeom>
            <a:solidFill>
              <a:srgbClr val="9D9BF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5816200" y="2325750"/>
              <a:ext cx="282300" cy="282300"/>
            </a:xfrm>
            <a:prstGeom prst="rect">
              <a:avLst/>
            </a:prstGeom>
            <a:solidFill>
              <a:srgbClr val="9D9BF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121000" y="2325750"/>
              <a:ext cx="282300" cy="282300"/>
            </a:xfrm>
            <a:prstGeom prst="rect">
              <a:avLst/>
            </a:prstGeom>
            <a:solidFill>
              <a:srgbClr val="9D9BF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425800" y="2325750"/>
              <a:ext cx="282300" cy="282300"/>
            </a:xfrm>
            <a:prstGeom prst="rect">
              <a:avLst/>
            </a:prstGeom>
            <a:solidFill>
              <a:srgbClr val="9D9BF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28"/>
          <p:cNvSpPr txBox="1"/>
          <p:nvPr/>
        </p:nvSpPr>
        <p:spPr>
          <a:xfrm>
            <a:off x="6936691" y="2667628"/>
            <a:ext cx="1805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Total Response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 x N x K</a:t>
            </a:r>
            <a:endParaRPr/>
          </a:p>
        </p:txBody>
      </p:sp>
      <p:sp>
        <p:nvSpPr>
          <p:cNvPr id="455" name="Google Shape;455;p28"/>
          <p:cNvSpPr txBox="1"/>
          <p:nvPr/>
        </p:nvSpPr>
        <p:spPr>
          <a:xfrm>
            <a:off x="5710288" y="4026059"/>
            <a:ext cx="30627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</a:rPr>
              <a:t>If we have K filters,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</a:rPr>
              <a:t>we would get M x N x K responses!</a:t>
            </a:r>
            <a:endParaRPr b="1" sz="1300"/>
          </a:p>
        </p:txBody>
      </p:sp>
      <p:sp>
        <p:nvSpPr>
          <p:cNvPr id="456" name="Google Shape;456;p28"/>
          <p:cNvSpPr/>
          <p:nvPr/>
        </p:nvSpPr>
        <p:spPr>
          <a:xfrm>
            <a:off x="4437906" y="2174319"/>
            <a:ext cx="849600" cy="780000"/>
          </a:xfrm>
          <a:prstGeom prst="cube">
            <a:avLst>
              <a:gd fmla="val 19044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8"/>
          <p:cNvSpPr/>
          <p:nvPr/>
        </p:nvSpPr>
        <p:spPr>
          <a:xfrm>
            <a:off x="4437906" y="3006400"/>
            <a:ext cx="849600" cy="780000"/>
          </a:xfrm>
          <a:prstGeom prst="cube">
            <a:avLst>
              <a:gd fmla="val 19044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8"/>
          <p:cNvSpPr/>
          <p:nvPr/>
        </p:nvSpPr>
        <p:spPr>
          <a:xfrm>
            <a:off x="4437906" y="1335400"/>
            <a:ext cx="849600" cy="780000"/>
          </a:xfrm>
          <a:prstGeom prst="cube">
            <a:avLst>
              <a:gd fmla="val 19044" name="adj"/>
            </a:avLst>
          </a:prstGeom>
          <a:solidFill>
            <a:srgbClr val="0003FF">
              <a:alpha val="25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8"/>
          <p:cNvSpPr txBox="1"/>
          <p:nvPr/>
        </p:nvSpPr>
        <p:spPr>
          <a:xfrm>
            <a:off x="3357506" y="3515800"/>
            <a:ext cx="12033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RGB Image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 x H x 3</a:t>
            </a:r>
            <a:endParaRPr/>
          </a:p>
        </p:txBody>
      </p:sp>
      <p:grpSp>
        <p:nvGrpSpPr>
          <p:cNvPr id="460" name="Google Shape;460;p28"/>
          <p:cNvGrpSpPr/>
          <p:nvPr/>
        </p:nvGrpSpPr>
        <p:grpSpPr>
          <a:xfrm rot="3187173">
            <a:off x="7527233" y="1685902"/>
            <a:ext cx="70057" cy="253947"/>
            <a:chOff x="6648150" y="2770675"/>
            <a:chExt cx="161400" cy="585050"/>
          </a:xfrm>
        </p:grpSpPr>
        <p:sp>
          <p:nvSpPr>
            <p:cNvPr id="461" name="Google Shape;461;p28"/>
            <p:cNvSpPr/>
            <p:nvPr/>
          </p:nvSpPr>
          <p:spPr>
            <a:xfrm>
              <a:off x="6648150" y="2770675"/>
              <a:ext cx="161400" cy="161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6648150" y="2982500"/>
              <a:ext cx="161400" cy="161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6648150" y="3194325"/>
              <a:ext cx="161400" cy="161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28"/>
          <p:cNvGrpSpPr/>
          <p:nvPr/>
        </p:nvGrpSpPr>
        <p:grpSpPr>
          <a:xfrm>
            <a:off x="4826683" y="3853189"/>
            <a:ext cx="70048" cy="253970"/>
            <a:chOff x="6648150" y="2770675"/>
            <a:chExt cx="161400" cy="585050"/>
          </a:xfrm>
        </p:grpSpPr>
        <p:sp>
          <p:nvSpPr>
            <p:cNvPr id="465" name="Google Shape;465;p28"/>
            <p:cNvSpPr/>
            <p:nvPr/>
          </p:nvSpPr>
          <p:spPr>
            <a:xfrm>
              <a:off x="6648150" y="2770675"/>
              <a:ext cx="161400" cy="161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6648150" y="2982500"/>
              <a:ext cx="161400" cy="161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6648150" y="3194325"/>
              <a:ext cx="161400" cy="161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9"/>
          <p:cNvSpPr txBox="1"/>
          <p:nvPr/>
        </p:nvSpPr>
        <p:spPr>
          <a:xfrm>
            <a:off x="3372413" y="3521866"/>
            <a:ext cx="1805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Total Response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 x N x K</a:t>
            </a: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460550" y="1335400"/>
            <a:ext cx="2919300" cy="2679600"/>
          </a:xfrm>
          <a:prstGeom prst="cube">
            <a:avLst>
              <a:gd fmla="val 22515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9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GB"/>
              <a:t>Convolutional Neural Networks: convolution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9"/>
          <p:cNvSpPr txBox="1"/>
          <p:nvPr/>
        </p:nvSpPr>
        <p:spPr>
          <a:xfrm>
            <a:off x="5675075" y="3914625"/>
            <a:ext cx="30981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What is the next thing to do 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after getting the result?</a:t>
            </a:r>
            <a:endParaRPr b="1" sz="1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0"/>
          <p:cNvSpPr/>
          <p:nvPr/>
        </p:nvSpPr>
        <p:spPr>
          <a:xfrm>
            <a:off x="4843422" y="1351475"/>
            <a:ext cx="1422300" cy="1299600"/>
          </a:xfrm>
          <a:prstGeom prst="cube">
            <a:avLst>
              <a:gd fmla="val 46848" name="adj"/>
            </a:avLst>
          </a:prstGeom>
          <a:solidFill>
            <a:srgbClr val="0003FF">
              <a:alpha val="25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0"/>
          <p:cNvSpPr txBox="1"/>
          <p:nvPr/>
        </p:nvSpPr>
        <p:spPr>
          <a:xfrm>
            <a:off x="3372413" y="3521866"/>
            <a:ext cx="1805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Total Response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 x N x </a:t>
            </a:r>
            <a:r>
              <a:rPr lang="en-GB">
                <a:solidFill>
                  <a:srgbClr val="FF0000"/>
                </a:solidFill>
              </a:rPr>
              <a:t>K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82" name="Google Shape;482;p30"/>
          <p:cNvSpPr/>
          <p:nvPr/>
        </p:nvSpPr>
        <p:spPr>
          <a:xfrm>
            <a:off x="460550" y="1335400"/>
            <a:ext cx="2919300" cy="2679600"/>
          </a:xfrm>
          <a:prstGeom prst="cube">
            <a:avLst>
              <a:gd fmla="val 22515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0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GB"/>
              <a:t>Convolutional Neural Networks: convolution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0"/>
          <p:cNvSpPr txBox="1"/>
          <p:nvPr/>
        </p:nvSpPr>
        <p:spPr>
          <a:xfrm>
            <a:off x="6265725" y="2072550"/>
            <a:ext cx="2180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3D filter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i.e., 5 x 5 x </a:t>
            </a:r>
            <a:r>
              <a:rPr lang="en-GB">
                <a:solidFill>
                  <a:srgbClr val="FF0000"/>
                </a:solidFill>
              </a:rPr>
              <a:t>K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say “kernel size is 5”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“channel dimension is K” </a:t>
            </a:r>
            <a:endParaRPr/>
          </a:p>
        </p:txBody>
      </p:sp>
      <p:sp>
        <p:nvSpPr>
          <p:cNvPr id="485" name="Google Shape;485;p30"/>
          <p:cNvSpPr txBox="1"/>
          <p:nvPr/>
        </p:nvSpPr>
        <p:spPr>
          <a:xfrm>
            <a:off x="4835700" y="4167175"/>
            <a:ext cx="3937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We can do the `convolution’ again!</a:t>
            </a:r>
            <a:endParaRPr b="1"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1"/>
          <p:cNvSpPr txBox="1"/>
          <p:nvPr/>
        </p:nvSpPr>
        <p:spPr>
          <a:xfrm>
            <a:off x="3372413" y="3521866"/>
            <a:ext cx="1805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Total Response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 x N x </a:t>
            </a:r>
            <a:r>
              <a:rPr lang="en-GB">
                <a:solidFill>
                  <a:srgbClr val="FF0000"/>
                </a:solidFill>
              </a:rPr>
              <a:t>K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91" name="Google Shape;491;p31"/>
          <p:cNvSpPr/>
          <p:nvPr/>
        </p:nvSpPr>
        <p:spPr>
          <a:xfrm>
            <a:off x="460550" y="1335400"/>
            <a:ext cx="2919300" cy="2679600"/>
          </a:xfrm>
          <a:prstGeom prst="cube">
            <a:avLst>
              <a:gd fmla="val 22515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1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GB"/>
              <a:t>Convolutional Neural Networks: convolution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1"/>
          <p:cNvSpPr txBox="1"/>
          <p:nvPr/>
        </p:nvSpPr>
        <p:spPr>
          <a:xfrm>
            <a:off x="4835700" y="4167175"/>
            <a:ext cx="3937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We can do the `convolution’ again!</a:t>
            </a:r>
            <a:endParaRPr b="1" sz="1700"/>
          </a:p>
        </p:txBody>
      </p:sp>
      <p:sp>
        <p:nvSpPr>
          <p:cNvPr id="494" name="Google Shape;494;p31"/>
          <p:cNvSpPr/>
          <p:nvPr/>
        </p:nvSpPr>
        <p:spPr>
          <a:xfrm>
            <a:off x="453122" y="1337319"/>
            <a:ext cx="1422300" cy="1299600"/>
          </a:xfrm>
          <a:prstGeom prst="cube">
            <a:avLst>
              <a:gd fmla="val 46848" name="adj"/>
            </a:avLst>
          </a:prstGeom>
          <a:solidFill>
            <a:srgbClr val="0003FF">
              <a:alpha val="25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1"/>
          <p:cNvSpPr/>
          <p:nvPr/>
        </p:nvSpPr>
        <p:spPr>
          <a:xfrm>
            <a:off x="5816200" y="14113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6" name="Google Shape;496;p31"/>
          <p:cNvCxnSpPr>
            <a:stCxn id="494" idx="0"/>
            <a:endCxn id="495" idx="0"/>
          </p:cNvCxnSpPr>
          <p:nvPr/>
        </p:nvCxnSpPr>
        <p:spPr>
          <a:xfrm flipH="1" rot="-5400000">
            <a:off x="3675940" y="-869931"/>
            <a:ext cx="74100" cy="4488600"/>
          </a:xfrm>
          <a:prstGeom prst="curvedConnector3">
            <a:avLst>
              <a:gd fmla="val -32135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Recall : MNIST classification with MLPs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75" y="1353793"/>
            <a:ext cx="1737750" cy="1761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4"/>
          <p:cNvGrpSpPr/>
          <p:nvPr/>
        </p:nvGrpSpPr>
        <p:grpSpPr>
          <a:xfrm>
            <a:off x="4416235" y="1541267"/>
            <a:ext cx="2183826" cy="1386924"/>
            <a:chOff x="2388242" y="1342794"/>
            <a:chExt cx="4121983" cy="2617825"/>
          </a:xfrm>
        </p:grpSpPr>
        <p:sp>
          <p:nvSpPr>
            <p:cNvPr id="71" name="Google Shape;71;p14"/>
            <p:cNvSpPr/>
            <p:nvPr/>
          </p:nvSpPr>
          <p:spPr>
            <a:xfrm>
              <a:off x="3614511" y="1881306"/>
              <a:ext cx="450000" cy="450000"/>
            </a:xfrm>
            <a:prstGeom prst="ellipse">
              <a:avLst/>
            </a:prstGeom>
            <a:solidFill>
              <a:srgbClr val="FFE599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2388242" y="1638380"/>
              <a:ext cx="450000" cy="450000"/>
            </a:xfrm>
            <a:prstGeom prst="ellipse">
              <a:avLst/>
            </a:prstGeom>
            <a:solidFill>
              <a:srgbClr val="FFF2C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2388242" y="2421980"/>
              <a:ext cx="450000" cy="450000"/>
            </a:xfrm>
            <a:prstGeom prst="ellipse">
              <a:avLst/>
            </a:prstGeom>
            <a:solidFill>
              <a:srgbClr val="FFF2C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2388242" y="3159655"/>
              <a:ext cx="450000" cy="450000"/>
            </a:xfrm>
            <a:prstGeom prst="ellipse">
              <a:avLst/>
            </a:prstGeom>
            <a:solidFill>
              <a:srgbClr val="FFF2C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3614511" y="2958344"/>
              <a:ext cx="450000" cy="450000"/>
            </a:xfrm>
            <a:prstGeom prst="ellipse">
              <a:avLst/>
            </a:prstGeom>
            <a:solidFill>
              <a:srgbClr val="FFE599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3614511" y="2419831"/>
              <a:ext cx="450000" cy="450000"/>
            </a:xfrm>
            <a:prstGeom prst="ellipse">
              <a:avLst/>
            </a:prstGeom>
            <a:solidFill>
              <a:srgbClr val="FFE599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3614511" y="3496844"/>
              <a:ext cx="450000" cy="450000"/>
            </a:xfrm>
            <a:prstGeom prst="ellipse">
              <a:avLst/>
            </a:prstGeom>
            <a:solidFill>
              <a:srgbClr val="FFE599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3614511" y="1342794"/>
              <a:ext cx="450000" cy="450000"/>
            </a:xfrm>
            <a:prstGeom prst="ellipse">
              <a:avLst/>
            </a:prstGeom>
            <a:solidFill>
              <a:srgbClr val="FFE599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6060225" y="2114073"/>
              <a:ext cx="450000" cy="450000"/>
            </a:xfrm>
            <a:prstGeom prst="ellipse">
              <a:avLst/>
            </a:prstGeom>
            <a:solidFill>
              <a:srgbClr val="F6B26B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6060225" y="3343511"/>
              <a:ext cx="450000" cy="450000"/>
            </a:xfrm>
            <a:prstGeom prst="ellipse">
              <a:avLst/>
            </a:prstGeom>
            <a:solidFill>
              <a:srgbClr val="F6B26B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6060225" y="2728798"/>
              <a:ext cx="450000" cy="450000"/>
            </a:xfrm>
            <a:prstGeom prst="ellipse">
              <a:avLst/>
            </a:prstGeom>
            <a:solidFill>
              <a:srgbClr val="F6B26B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6060225" y="1499361"/>
              <a:ext cx="450000" cy="450000"/>
            </a:xfrm>
            <a:prstGeom prst="ellipse">
              <a:avLst/>
            </a:prstGeom>
            <a:solidFill>
              <a:srgbClr val="F6B26B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837374" y="1895081"/>
              <a:ext cx="450000" cy="450000"/>
            </a:xfrm>
            <a:prstGeom prst="ellipse">
              <a:avLst/>
            </a:prstGeom>
            <a:solidFill>
              <a:srgbClr val="F9CB9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4837374" y="2972119"/>
              <a:ext cx="450000" cy="450000"/>
            </a:xfrm>
            <a:prstGeom prst="ellipse">
              <a:avLst/>
            </a:prstGeom>
            <a:solidFill>
              <a:srgbClr val="F9CB9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4837374" y="2433606"/>
              <a:ext cx="450000" cy="450000"/>
            </a:xfrm>
            <a:prstGeom prst="ellipse">
              <a:avLst/>
            </a:prstGeom>
            <a:solidFill>
              <a:srgbClr val="F9CB9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4837374" y="3510619"/>
              <a:ext cx="450000" cy="450000"/>
            </a:xfrm>
            <a:prstGeom prst="ellipse">
              <a:avLst/>
            </a:prstGeom>
            <a:solidFill>
              <a:srgbClr val="F9CB9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4837374" y="1356569"/>
              <a:ext cx="450000" cy="450000"/>
            </a:xfrm>
            <a:prstGeom prst="ellipse">
              <a:avLst/>
            </a:prstGeom>
            <a:solidFill>
              <a:srgbClr val="F9CB9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2866925" y="2262926"/>
              <a:ext cx="617100" cy="682800"/>
            </a:xfrm>
            <a:prstGeom prst="mathMultiply">
              <a:avLst>
                <a:gd fmla="val 11160" name="adj1"/>
              </a:avLst>
            </a:pr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4112750" y="2262926"/>
              <a:ext cx="617100" cy="682800"/>
            </a:xfrm>
            <a:prstGeom prst="mathMultiply">
              <a:avLst>
                <a:gd fmla="val 11160" name="adj1"/>
              </a:avLst>
            </a:pr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5365238" y="2262926"/>
              <a:ext cx="617100" cy="682800"/>
            </a:xfrm>
            <a:prstGeom prst="mathMultiply">
              <a:avLst>
                <a:gd fmla="val 11160" name="adj1"/>
              </a:avLst>
            </a:pr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4"/>
          <p:cNvSpPr txBox="1"/>
          <p:nvPr/>
        </p:nvSpPr>
        <p:spPr>
          <a:xfrm>
            <a:off x="311700" y="3553945"/>
            <a:ext cx="19983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Image size : 28 x 28</a:t>
            </a:r>
            <a:endParaRPr b="1"/>
          </a:p>
        </p:txBody>
      </p:sp>
      <p:sp>
        <p:nvSpPr>
          <p:cNvPr id="92" name="Google Shape;92;p14"/>
          <p:cNvSpPr/>
          <p:nvPr/>
        </p:nvSpPr>
        <p:spPr>
          <a:xfrm>
            <a:off x="3327900" y="1048826"/>
            <a:ext cx="222900" cy="23547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mathrm{Input} \in \mathbb{R}^{784}"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850" y="3605937"/>
            <a:ext cx="1477000" cy="293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4"/>
          <p:cNvCxnSpPr>
            <a:stCxn id="69" idx="3"/>
            <a:endCxn id="92" idx="1"/>
          </p:cNvCxnSpPr>
          <p:nvPr/>
        </p:nvCxnSpPr>
        <p:spPr>
          <a:xfrm flipH="1" rot="10800000">
            <a:off x="2179725" y="2226031"/>
            <a:ext cx="1148100" cy="8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4"/>
          <p:cNvCxnSpPr>
            <a:stCxn id="92" idx="3"/>
          </p:cNvCxnSpPr>
          <p:nvPr/>
        </p:nvCxnSpPr>
        <p:spPr>
          <a:xfrm>
            <a:off x="3550800" y="2226176"/>
            <a:ext cx="698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\begin{bmatrix} 0.0 \\ 0.2 \\ 0.0 \\ 0.0 \\ 0.0 \\ 0.0 \\ 0.0 \\ 0.8 \\ 0.0 \\ 0.0 \end{bmatrix}"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7350" y="1013693"/>
            <a:ext cx="388275" cy="2393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4"/>
          <p:cNvCxnSpPr/>
          <p:nvPr/>
        </p:nvCxnSpPr>
        <p:spPr>
          <a:xfrm flipH="1" rot="10800000">
            <a:off x="6671875" y="2226031"/>
            <a:ext cx="1151700" cy="8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\mathrm{Output} \in \mathbb{R}^{10}" id="98" name="Google Shape;9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7700" y="3581958"/>
            <a:ext cx="1587569" cy="2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6752150" y="3828845"/>
            <a:ext cx="2080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Get prob. by SoftMax</a:t>
            </a:r>
            <a:endParaRPr b="1" sz="1200"/>
          </a:p>
        </p:txBody>
      </p:sp>
      <p:sp>
        <p:nvSpPr>
          <p:cNvPr id="100" name="Google Shape;100;p14"/>
          <p:cNvSpPr txBox="1"/>
          <p:nvPr/>
        </p:nvSpPr>
        <p:spPr>
          <a:xfrm>
            <a:off x="311700" y="3997400"/>
            <a:ext cx="8520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Number of parameters : 28 x 28 x 256 + 256 x 128 + 128 x 10 = 234752 </a:t>
            </a:r>
            <a:endParaRPr b="1"/>
          </a:p>
        </p:txBody>
      </p:sp>
      <p:grpSp>
        <p:nvGrpSpPr>
          <p:cNvPr id="101" name="Google Shape;101;p14"/>
          <p:cNvGrpSpPr/>
          <p:nvPr/>
        </p:nvGrpSpPr>
        <p:grpSpPr>
          <a:xfrm>
            <a:off x="4930100" y="3100825"/>
            <a:ext cx="1525334" cy="783371"/>
            <a:chOff x="4416225" y="2333625"/>
            <a:chExt cx="2857500" cy="1366425"/>
          </a:xfrm>
        </p:grpSpPr>
        <p:pic>
          <p:nvPicPr>
            <p:cNvPr descr="\mathrm{W_1} \in \mathbb{R}^{784 \times 256}" id="102" name="Google Shape;102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16225" y="2333625"/>
              <a:ext cx="2857500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rm{W_2} \in \mathbb{R}^{256 \times 128}" id="103" name="Google Shape;103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416225" y="2785550"/>
              <a:ext cx="2857500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rm{W_3} \in \mathbb{R}^{128 \times 10}" id="104" name="Google Shape;104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416225" y="3223800"/>
              <a:ext cx="2695575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2"/>
          <p:cNvSpPr txBox="1"/>
          <p:nvPr/>
        </p:nvSpPr>
        <p:spPr>
          <a:xfrm>
            <a:off x="3372413" y="3521866"/>
            <a:ext cx="1805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Total Response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 x N x </a:t>
            </a:r>
            <a:r>
              <a:rPr lang="en-GB">
                <a:solidFill>
                  <a:srgbClr val="FF0000"/>
                </a:solidFill>
              </a:rPr>
              <a:t>K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02" name="Google Shape;502;p32"/>
          <p:cNvSpPr/>
          <p:nvPr/>
        </p:nvSpPr>
        <p:spPr>
          <a:xfrm>
            <a:off x="460550" y="1335400"/>
            <a:ext cx="2919300" cy="2679600"/>
          </a:xfrm>
          <a:prstGeom prst="cube">
            <a:avLst>
              <a:gd fmla="val 22515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2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GB"/>
              <a:t>Convolutional Neural Networks: convolution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 txBox="1"/>
          <p:nvPr/>
        </p:nvSpPr>
        <p:spPr>
          <a:xfrm>
            <a:off x="4835700" y="4167175"/>
            <a:ext cx="3937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We can do the `convolution’ again!</a:t>
            </a:r>
            <a:endParaRPr b="1" sz="1700"/>
          </a:p>
        </p:txBody>
      </p:sp>
      <p:sp>
        <p:nvSpPr>
          <p:cNvPr id="505" name="Google Shape;505;p32"/>
          <p:cNvSpPr/>
          <p:nvPr/>
        </p:nvSpPr>
        <p:spPr>
          <a:xfrm>
            <a:off x="1209047" y="1335394"/>
            <a:ext cx="1422300" cy="1299600"/>
          </a:xfrm>
          <a:prstGeom prst="cube">
            <a:avLst>
              <a:gd fmla="val 46848" name="adj"/>
            </a:avLst>
          </a:prstGeom>
          <a:solidFill>
            <a:srgbClr val="0003FF">
              <a:alpha val="25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>
            <a:off x="5816200" y="14113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6121000" y="14113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8" name="Google Shape;508;p32"/>
          <p:cNvCxnSpPr>
            <a:stCxn id="505" idx="0"/>
            <a:endCxn id="507" idx="0"/>
          </p:cNvCxnSpPr>
          <p:nvPr/>
        </p:nvCxnSpPr>
        <p:spPr>
          <a:xfrm flipH="1" rot="-5400000">
            <a:off x="4205365" y="-645356"/>
            <a:ext cx="75900" cy="4037400"/>
          </a:xfrm>
          <a:prstGeom prst="curvedConnector3">
            <a:avLst>
              <a:gd fmla="val -31373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3"/>
          <p:cNvSpPr txBox="1"/>
          <p:nvPr/>
        </p:nvSpPr>
        <p:spPr>
          <a:xfrm>
            <a:off x="3372413" y="3521866"/>
            <a:ext cx="1805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Total Response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 x N x </a:t>
            </a:r>
            <a:r>
              <a:rPr lang="en-GB">
                <a:solidFill>
                  <a:srgbClr val="FF0000"/>
                </a:solidFill>
              </a:rPr>
              <a:t>K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14" name="Google Shape;514;p33"/>
          <p:cNvSpPr/>
          <p:nvPr/>
        </p:nvSpPr>
        <p:spPr>
          <a:xfrm>
            <a:off x="460550" y="1335400"/>
            <a:ext cx="2919300" cy="2679600"/>
          </a:xfrm>
          <a:prstGeom prst="cube">
            <a:avLst>
              <a:gd fmla="val 22515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3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GB"/>
              <a:t>Convolutional Neural Networks: convolution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3"/>
          <p:cNvSpPr txBox="1"/>
          <p:nvPr/>
        </p:nvSpPr>
        <p:spPr>
          <a:xfrm>
            <a:off x="4835700" y="4167175"/>
            <a:ext cx="3937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We can do the `convolution’ again!</a:t>
            </a:r>
            <a:endParaRPr b="1" sz="1700"/>
          </a:p>
        </p:txBody>
      </p:sp>
      <p:sp>
        <p:nvSpPr>
          <p:cNvPr id="517" name="Google Shape;517;p33"/>
          <p:cNvSpPr/>
          <p:nvPr/>
        </p:nvSpPr>
        <p:spPr>
          <a:xfrm>
            <a:off x="1957547" y="1337319"/>
            <a:ext cx="1422300" cy="1299600"/>
          </a:xfrm>
          <a:prstGeom prst="cube">
            <a:avLst>
              <a:gd fmla="val 46848" name="adj"/>
            </a:avLst>
          </a:prstGeom>
          <a:solidFill>
            <a:srgbClr val="0003FF">
              <a:alpha val="25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3"/>
          <p:cNvSpPr/>
          <p:nvPr/>
        </p:nvSpPr>
        <p:spPr>
          <a:xfrm>
            <a:off x="5816200" y="14113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3"/>
          <p:cNvSpPr/>
          <p:nvPr/>
        </p:nvSpPr>
        <p:spPr>
          <a:xfrm>
            <a:off x="6121000" y="14113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3"/>
          <p:cNvSpPr/>
          <p:nvPr/>
        </p:nvSpPr>
        <p:spPr>
          <a:xfrm>
            <a:off x="6425800" y="1411350"/>
            <a:ext cx="282300" cy="282300"/>
          </a:xfrm>
          <a:prstGeom prst="rect">
            <a:avLst/>
          </a:prstGeom>
          <a:solidFill>
            <a:srgbClr val="9D9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1" name="Google Shape;521;p33"/>
          <p:cNvCxnSpPr>
            <a:stCxn id="517" idx="0"/>
            <a:endCxn id="520" idx="0"/>
          </p:cNvCxnSpPr>
          <p:nvPr/>
        </p:nvCxnSpPr>
        <p:spPr>
          <a:xfrm flipH="1" rot="-5400000">
            <a:off x="4732915" y="-422481"/>
            <a:ext cx="74100" cy="3593700"/>
          </a:xfrm>
          <a:prstGeom prst="curvedConnector3">
            <a:avLst>
              <a:gd fmla="val -32135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4"/>
          <p:cNvSpPr txBox="1"/>
          <p:nvPr/>
        </p:nvSpPr>
        <p:spPr>
          <a:xfrm>
            <a:off x="3372413" y="3521866"/>
            <a:ext cx="1805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Total Response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 x N x </a:t>
            </a:r>
            <a:r>
              <a:rPr lang="en-GB">
                <a:solidFill>
                  <a:srgbClr val="FF0000"/>
                </a:solidFill>
              </a:rPr>
              <a:t>K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27" name="Google Shape;527;p34"/>
          <p:cNvSpPr/>
          <p:nvPr/>
        </p:nvSpPr>
        <p:spPr>
          <a:xfrm>
            <a:off x="460550" y="1335400"/>
            <a:ext cx="2919300" cy="2679600"/>
          </a:xfrm>
          <a:prstGeom prst="cube">
            <a:avLst>
              <a:gd fmla="val 22515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4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GB"/>
              <a:t>Convolutional Neural Networks : pooling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4"/>
          <p:cNvSpPr txBox="1"/>
          <p:nvPr/>
        </p:nvSpPr>
        <p:spPr>
          <a:xfrm>
            <a:off x="4835700" y="4167175"/>
            <a:ext cx="3937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Or we can subsample the response!</a:t>
            </a:r>
            <a:endParaRPr b="1" sz="1700"/>
          </a:p>
        </p:txBody>
      </p:sp>
      <p:sp>
        <p:nvSpPr>
          <p:cNvPr id="530" name="Google Shape;530;p34"/>
          <p:cNvSpPr/>
          <p:nvPr/>
        </p:nvSpPr>
        <p:spPr>
          <a:xfrm>
            <a:off x="460550" y="1341475"/>
            <a:ext cx="2919300" cy="2679600"/>
          </a:xfrm>
          <a:prstGeom prst="cube">
            <a:avLst>
              <a:gd fmla="val 22515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1" name="Google Shape;531;p34"/>
          <p:cNvCxnSpPr>
            <a:stCxn id="530" idx="2"/>
            <a:endCxn id="530" idx="4"/>
          </p:cNvCxnSpPr>
          <p:nvPr/>
        </p:nvCxnSpPr>
        <p:spPr>
          <a:xfrm>
            <a:off x="460550" y="2982931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34"/>
          <p:cNvCxnSpPr>
            <a:stCxn id="530" idx="3"/>
          </p:cNvCxnSpPr>
          <p:nvPr/>
        </p:nvCxnSpPr>
        <p:spPr>
          <a:xfrm rot="10800000">
            <a:off x="1618544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34"/>
          <p:cNvCxnSpPr>
            <a:stCxn id="530" idx="1"/>
            <a:endCxn id="530" idx="0"/>
          </p:cNvCxnSpPr>
          <p:nvPr/>
        </p:nvCxnSpPr>
        <p:spPr>
          <a:xfrm flipH="1" rot="10800000">
            <a:off x="1618544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34"/>
          <p:cNvCxnSpPr>
            <a:stCxn id="530" idx="4"/>
            <a:endCxn id="530" idx="5"/>
          </p:cNvCxnSpPr>
          <p:nvPr/>
        </p:nvCxnSpPr>
        <p:spPr>
          <a:xfrm flipH="1" rot="10800000">
            <a:off x="2776538" y="2379631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34"/>
          <p:cNvCxnSpPr/>
          <p:nvPr/>
        </p:nvCxnSpPr>
        <p:spPr>
          <a:xfrm rot="10800000">
            <a:off x="2179494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34"/>
          <p:cNvCxnSpPr/>
          <p:nvPr/>
        </p:nvCxnSpPr>
        <p:spPr>
          <a:xfrm rot="10800000">
            <a:off x="1046844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34"/>
          <p:cNvCxnSpPr/>
          <p:nvPr/>
        </p:nvCxnSpPr>
        <p:spPr>
          <a:xfrm rot="10800000">
            <a:off x="1332944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34"/>
          <p:cNvCxnSpPr/>
          <p:nvPr/>
        </p:nvCxnSpPr>
        <p:spPr>
          <a:xfrm rot="10800000">
            <a:off x="749969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34"/>
          <p:cNvCxnSpPr/>
          <p:nvPr/>
        </p:nvCxnSpPr>
        <p:spPr>
          <a:xfrm rot="10800000">
            <a:off x="1905338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34"/>
          <p:cNvCxnSpPr/>
          <p:nvPr/>
        </p:nvCxnSpPr>
        <p:spPr>
          <a:xfrm rot="10800000">
            <a:off x="2473719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34"/>
          <p:cNvCxnSpPr/>
          <p:nvPr/>
        </p:nvCxnSpPr>
        <p:spPr>
          <a:xfrm flipH="1" rot="10800000">
            <a:off x="2192144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34"/>
          <p:cNvCxnSpPr/>
          <p:nvPr/>
        </p:nvCxnSpPr>
        <p:spPr>
          <a:xfrm flipH="1" rot="10800000">
            <a:off x="2473719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34"/>
          <p:cNvCxnSpPr/>
          <p:nvPr/>
        </p:nvCxnSpPr>
        <p:spPr>
          <a:xfrm flipH="1" rot="10800000">
            <a:off x="1904144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34"/>
          <p:cNvCxnSpPr/>
          <p:nvPr/>
        </p:nvCxnSpPr>
        <p:spPr>
          <a:xfrm flipH="1" rot="10800000">
            <a:off x="1332944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34"/>
          <p:cNvCxnSpPr/>
          <p:nvPr/>
        </p:nvCxnSpPr>
        <p:spPr>
          <a:xfrm flipH="1" rot="10800000">
            <a:off x="1046844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34"/>
          <p:cNvCxnSpPr/>
          <p:nvPr/>
        </p:nvCxnSpPr>
        <p:spPr>
          <a:xfrm flipH="1" rot="10800000">
            <a:off x="749969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34"/>
          <p:cNvCxnSpPr/>
          <p:nvPr/>
        </p:nvCxnSpPr>
        <p:spPr>
          <a:xfrm flipH="1" rot="10800000">
            <a:off x="2767938" y="2934353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34"/>
          <p:cNvCxnSpPr/>
          <p:nvPr/>
        </p:nvCxnSpPr>
        <p:spPr>
          <a:xfrm>
            <a:off x="460550" y="2489106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34"/>
          <p:cNvCxnSpPr/>
          <p:nvPr/>
        </p:nvCxnSpPr>
        <p:spPr>
          <a:xfrm>
            <a:off x="460550" y="2210681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34"/>
          <p:cNvCxnSpPr/>
          <p:nvPr/>
        </p:nvCxnSpPr>
        <p:spPr>
          <a:xfrm>
            <a:off x="469172" y="2741903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34"/>
          <p:cNvCxnSpPr/>
          <p:nvPr/>
        </p:nvCxnSpPr>
        <p:spPr>
          <a:xfrm>
            <a:off x="460550" y="3243431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34"/>
          <p:cNvCxnSpPr/>
          <p:nvPr/>
        </p:nvCxnSpPr>
        <p:spPr>
          <a:xfrm>
            <a:off x="460550" y="3521881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34"/>
          <p:cNvCxnSpPr/>
          <p:nvPr/>
        </p:nvCxnSpPr>
        <p:spPr>
          <a:xfrm>
            <a:off x="461744" y="3771481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34"/>
          <p:cNvCxnSpPr/>
          <p:nvPr/>
        </p:nvCxnSpPr>
        <p:spPr>
          <a:xfrm flipH="1" rot="10800000">
            <a:off x="2775366" y="2640131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34"/>
          <p:cNvCxnSpPr/>
          <p:nvPr/>
        </p:nvCxnSpPr>
        <p:spPr>
          <a:xfrm flipH="1" rot="10800000">
            <a:off x="2767938" y="3168181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34"/>
          <p:cNvCxnSpPr/>
          <p:nvPr/>
        </p:nvCxnSpPr>
        <p:spPr>
          <a:xfrm flipH="1" rot="10800000">
            <a:off x="2775366" y="2137918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34"/>
          <p:cNvCxnSpPr/>
          <p:nvPr/>
        </p:nvCxnSpPr>
        <p:spPr>
          <a:xfrm flipH="1" rot="10800000">
            <a:off x="2776297" y="1893222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34"/>
          <p:cNvCxnSpPr/>
          <p:nvPr/>
        </p:nvCxnSpPr>
        <p:spPr>
          <a:xfrm flipH="1" rot="10800000">
            <a:off x="2778379" y="1599940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34"/>
          <p:cNvSpPr/>
          <p:nvPr/>
        </p:nvSpPr>
        <p:spPr>
          <a:xfrm>
            <a:off x="467975" y="1350247"/>
            <a:ext cx="1182300" cy="1131300"/>
          </a:xfrm>
          <a:prstGeom prst="cube">
            <a:avLst>
              <a:gd fmla="val 52676" name="adj"/>
            </a:avLst>
          </a:prstGeom>
          <a:solidFill>
            <a:srgbClr val="0003FF">
              <a:alpha val="25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4"/>
          <p:cNvSpPr txBox="1"/>
          <p:nvPr/>
        </p:nvSpPr>
        <p:spPr>
          <a:xfrm>
            <a:off x="460550" y="1884825"/>
            <a:ext cx="2506500" cy="2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  -1    4    1   0    5    9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    </a:t>
            </a:r>
            <a:r>
              <a:rPr b="1" lang="en-GB">
                <a:solidFill>
                  <a:srgbClr val="980000"/>
                </a:solidFill>
              </a:rPr>
              <a:t>5</a:t>
            </a:r>
            <a:r>
              <a:rPr lang="en-GB"/>
              <a:t>    8    3   4   -5    1   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grpSp>
        <p:nvGrpSpPr>
          <p:cNvPr id="561" name="Google Shape;561;p34"/>
          <p:cNvGrpSpPr/>
          <p:nvPr/>
        </p:nvGrpSpPr>
        <p:grpSpPr>
          <a:xfrm>
            <a:off x="5930693" y="1603418"/>
            <a:ext cx="1747516" cy="1672307"/>
            <a:chOff x="5835918" y="1571168"/>
            <a:chExt cx="1747516" cy="1672307"/>
          </a:xfrm>
        </p:grpSpPr>
        <p:sp>
          <p:nvSpPr>
            <p:cNvPr id="562" name="Google Shape;562;p34"/>
            <p:cNvSpPr/>
            <p:nvPr/>
          </p:nvSpPr>
          <p:spPr>
            <a:xfrm>
              <a:off x="5835918" y="1579975"/>
              <a:ext cx="1742700" cy="1663500"/>
            </a:xfrm>
            <a:prstGeom prst="cube">
              <a:avLst>
                <a:gd fmla="val 36302" name="adj"/>
              </a:avLst>
            </a:prstGeom>
            <a:solidFill>
              <a:srgbClr val="76A5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63" name="Google Shape;563;p34"/>
            <p:cNvCxnSpPr>
              <a:stCxn id="562" idx="2"/>
              <a:endCxn id="562" idx="4"/>
            </p:cNvCxnSpPr>
            <p:nvPr/>
          </p:nvCxnSpPr>
          <p:spPr>
            <a:xfrm>
              <a:off x="5835918" y="2713667"/>
              <a:ext cx="1138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34"/>
            <p:cNvCxnSpPr>
              <a:stCxn id="562" idx="3"/>
            </p:cNvCxnSpPr>
            <p:nvPr/>
          </p:nvCxnSpPr>
          <p:spPr>
            <a:xfrm rot="10800000">
              <a:off x="6405326" y="2183875"/>
              <a:ext cx="0" cy="105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34"/>
            <p:cNvCxnSpPr>
              <a:stCxn id="562" idx="1"/>
              <a:endCxn id="562" idx="0"/>
            </p:cNvCxnSpPr>
            <p:nvPr/>
          </p:nvCxnSpPr>
          <p:spPr>
            <a:xfrm flipH="1" rot="10800000">
              <a:off x="6405326" y="1579959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34"/>
            <p:cNvCxnSpPr>
              <a:stCxn id="562" idx="4"/>
              <a:endCxn id="562" idx="5"/>
            </p:cNvCxnSpPr>
            <p:nvPr/>
          </p:nvCxnSpPr>
          <p:spPr>
            <a:xfrm flipH="1" rot="10800000">
              <a:off x="6974734" y="2109767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7" name="Google Shape;567;p34"/>
            <p:cNvCxnSpPr/>
            <p:nvPr/>
          </p:nvCxnSpPr>
          <p:spPr>
            <a:xfrm rot="10800000">
              <a:off x="6692420" y="2182540"/>
              <a:ext cx="0" cy="105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34"/>
            <p:cNvCxnSpPr/>
            <p:nvPr/>
          </p:nvCxnSpPr>
          <p:spPr>
            <a:xfrm rot="10800000">
              <a:off x="6118220" y="2183865"/>
              <a:ext cx="0" cy="105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34"/>
            <p:cNvCxnSpPr/>
            <p:nvPr/>
          </p:nvCxnSpPr>
          <p:spPr>
            <a:xfrm flipH="1" rot="10800000">
              <a:off x="6699854" y="1578615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34"/>
            <p:cNvCxnSpPr/>
            <p:nvPr/>
          </p:nvCxnSpPr>
          <p:spPr>
            <a:xfrm flipH="1" rot="10800000">
              <a:off x="6125670" y="1571168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34"/>
            <p:cNvCxnSpPr/>
            <p:nvPr/>
          </p:nvCxnSpPr>
          <p:spPr>
            <a:xfrm flipH="1" rot="10800000">
              <a:off x="6979534" y="2410392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34"/>
            <p:cNvCxnSpPr/>
            <p:nvPr/>
          </p:nvCxnSpPr>
          <p:spPr>
            <a:xfrm flipH="1" rot="10800000">
              <a:off x="6979534" y="1842267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34"/>
            <p:cNvCxnSpPr/>
            <p:nvPr/>
          </p:nvCxnSpPr>
          <p:spPr>
            <a:xfrm>
              <a:off x="5835918" y="2439567"/>
              <a:ext cx="1138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Google Shape;574;p34"/>
            <p:cNvCxnSpPr/>
            <p:nvPr/>
          </p:nvCxnSpPr>
          <p:spPr>
            <a:xfrm>
              <a:off x="5858218" y="3014292"/>
              <a:ext cx="1138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75" name="Google Shape;575;p34"/>
          <p:cNvSpPr txBox="1"/>
          <p:nvPr/>
        </p:nvSpPr>
        <p:spPr>
          <a:xfrm>
            <a:off x="5909187" y="2155225"/>
            <a:ext cx="2287800" cy="2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80000"/>
                </a:solidFill>
              </a:rPr>
              <a:t>5</a:t>
            </a:r>
            <a:r>
              <a:rPr lang="en-GB"/>
              <a:t>   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5"/>
          <p:cNvSpPr txBox="1"/>
          <p:nvPr/>
        </p:nvSpPr>
        <p:spPr>
          <a:xfrm>
            <a:off x="3372413" y="3521866"/>
            <a:ext cx="1805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Total Response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 x N x </a:t>
            </a:r>
            <a:r>
              <a:rPr lang="en-GB">
                <a:solidFill>
                  <a:srgbClr val="FF0000"/>
                </a:solidFill>
              </a:rPr>
              <a:t>K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1" name="Google Shape;581;p35"/>
          <p:cNvSpPr/>
          <p:nvPr/>
        </p:nvSpPr>
        <p:spPr>
          <a:xfrm>
            <a:off x="460550" y="1335400"/>
            <a:ext cx="2919300" cy="2679600"/>
          </a:xfrm>
          <a:prstGeom prst="cube">
            <a:avLst>
              <a:gd fmla="val 22515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5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GB"/>
              <a:t>Convolutional Neural Networks : pooling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5"/>
          <p:cNvSpPr txBox="1"/>
          <p:nvPr/>
        </p:nvSpPr>
        <p:spPr>
          <a:xfrm>
            <a:off x="4835700" y="4167175"/>
            <a:ext cx="3937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Or we can subsample the response!</a:t>
            </a:r>
            <a:endParaRPr b="1" sz="1700"/>
          </a:p>
        </p:txBody>
      </p:sp>
      <p:sp>
        <p:nvSpPr>
          <p:cNvPr id="584" name="Google Shape;584;p35"/>
          <p:cNvSpPr/>
          <p:nvPr/>
        </p:nvSpPr>
        <p:spPr>
          <a:xfrm>
            <a:off x="460550" y="1341475"/>
            <a:ext cx="2919300" cy="2679600"/>
          </a:xfrm>
          <a:prstGeom prst="cube">
            <a:avLst>
              <a:gd fmla="val 22515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5" name="Google Shape;585;p35"/>
          <p:cNvCxnSpPr>
            <a:stCxn id="584" idx="2"/>
            <a:endCxn id="584" idx="4"/>
          </p:cNvCxnSpPr>
          <p:nvPr/>
        </p:nvCxnSpPr>
        <p:spPr>
          <a:xfrm>
            <a:off x="460550" y="2982931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35"/>
          <p:cNvCxnSpPr>
            <a:stCxn id="584" idx="3"/>
          </p:cNvCxnSpPr>
          <p:nvPr/>
        </p:nvCxnSpPr>
        <p:spPr>
          <a:xfrm rot="10800000">
            <a:off x="1618544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35"/>
          <p:cNvCxnSpPr>
            <a:stCxn id="584" idx="1"/>
            <a:endCxn id="584" idx="0"/>
          </p:cNvCxnSpPr>
          <p:nvPr/>
        </p:nvCxnSpPr>
        <p:spPr>
          <a:xfrm flipH="1" rot="10800000">
            <a:off x="1618544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35"/>
          <p:cNvCxnSpPr>
            <a:stCxn id="584" idx="4"/>
            <a:endCxn id="584" idx="5"/>
          </p:cNvCxnSpPr>
          <p:nvPr/>
        </p:nvCxnSpPr>
        <p:spPr>
          <a:xfrm flipH="1" rot="10800000">
            <a:off x="2776538" y="2379631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35"/>
          <p:cNvCxnSpPr/>
          <p:nvPr/>
        </p:nvCxnSpPr>
        <p:spPr>
          <a:xfrm rot="10800000">
            <a:off x="2179494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35"/>
          <p:cNvCxnSpPr/>
          <p:nvPr/>
        </p:nvCxnSpPr>
        <p:spPr>
          <a:xfrm rot="10800000">
            <a:off x="1046844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35"/>
          <p:cNvCxnSpPr/>
          <p:nvPr/>
        </p:nvCxnSpPr>
        <p:spPr>
          <a:xfrm rot="10800000">
            <a:off x="1332944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35"/>
          <p:cNvCxnSpPr/>
          <p:nvPr/>
        </p:nvCxnSpPr>
        <p:spPr>
          <a:xfrm rot="10800000">
            <a:off x="749969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35"/>
          <p:cNvCxnSpPr/>
          <p:nvPr/>
        </p:nvCxnSpPr>
        <p:spPr>
          <a:xfrm rot="10800000">
            <a:off x="1905338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35"/>
          <p:cNvCxnSpPr/>
          <p:nvPr/>
        </p:nvCxnSpPr>
        <p:spPr>
          <a:xfrm rot="10800000">
            <a:off x="2473719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35"/>
          <p:cNvCxnSpPr/>
          <p:nvPr/>
        </p:nvCxnSpPr>
        <p:spPr>
          <a:xfrm flipH="1" rot="10800000">
            <a:off x="2192144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35"/>
          <p:cNvCxnSpPr/>
          <p:nvPr/>
        </p:nvCxnSpPr>
        <p:spPr>
          <a:xfrm flipH="1" rot="10800000">
            <a:off x="2473719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35"/>
          <p:cNvCxnSpPr/>
          <p:nvPr/>
        </p:nvCxnSpPr>
        <p:spPr>
          <a:xfrm flipH="1" rot="10800000">
            <a:off x="1904144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35"/>
          <p:cNvCxnSpPr/>
          <p:nvPr/>
        </p:nvCxnSpPr>
        <p:spPr>
          <a:xfrm flipH="1" rot="10800000">
            <a:off x="1332944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35"/>
          <p:cNvCxnSpPr/>
          <p:nvPr/>
        </p:nvCxnSpPr>
        <p:spPr>
          <a:xfrm flipH="1" rot="10800000">
            <a:off x="1046844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35"/>
          <p:cNvCxnSpPr/>
          <p:nvPr/>
        </p:nvCxnSpPr>
        <p:spPr>
          <a:xfrm flipH="1" rot="10800000">
            <a:off x="749969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35"/>
          <p:cNvCxnSpPr/>
          <p:nvPr/>
        </p:nvCxnSpPr>
        <p:spPr>
          <a:xfrm flipH="1" rot="10800000">
            <a:off x="2767938" y="2934353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35"/>
          <p:cNvCxnSpPr/>
          <p:nvPr/>
        </p:nvCxnSpPr>
        <p:spPr>
          <a:xfrm>
            <a:off x="460550" y="2489106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35"/>
          <p:cNvCxnSpPr/>
          <p:nvPr/>
        </p:nvCxnSpPr>
        <p:spPr>
          <a:xfrm>
            <a:off x="460550" y="2210681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35"/>
          <p:cNvCxnSpPr/>
          <p:nvPr/>
        </p:nvCxnSpPr>
        <p:spPr>
          <a:xfrm>
            <a:off x="469172" y="2741903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35"/>
          <p:cNvCxnSpPr/>
          <p:nvPr/>
        </p:nvCxnSpPr>
        <p:spPr>
          <a:xfrm>
            <a:off x="460550" y="3243431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35"/>
          <p:cNvCxnSpPr/>
          <p:nvPr/>
        </p:nvCxnSpPr>
        <p:spPr>
          <a:xfrm>
            <a:off x="460550" y="3521881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35"/>
          <p:cNvCxnSpPr/>
          <p:nvPr/>
        </p:nvCxnSpPr>
        <p:spPr>
          <a:xfrm>
            <a:off x="461744" y="3771481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35"/>
          <p:cNvCxnSpPr/>
          <p:nvPr/>
        </p:nvCxnSpPr>
        <p:spPr>
          <a:xfrm flipH="1" rot="10800000">
            <a:off x="2775366" y="2640131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35"/>
          <p:cNvCxnSpPr/>
          <p:nvPr/>
        </p:nvCxnSpPr>
        <p:spPr>
          <a:xfrm flipH="1" rot="10800000">
            <a:off x="2767938" y="3168181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35"/>
          <p:cNvCxnSpPr/>
          <p:nvPr/>
        </p:nvCxnSpPr>
        <p:spPr>
          <a:xfrm flipH="1" rot="10800000">
            <a:off x="2775366" y="2137918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35"/>
          <p:cNvCxnSpPr/>
          <p:nvPr/>
        </p:nvCxnSpPr>
        <p:spPr>
          <a:xfrm flipH="1" rot="10800000">
            <a:off x="2776297" y="1893222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35"/>
          <p:cNvCxnSpPr/>
          <p:nvPr/>
        </p:nvCxnSpPr>
        <p:spPr>
          <a:xfrm flipH="1" rot="10800000">
            <a:off x="2778379" y="1599940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/>
          <p:nvPr/>
        </p:nvSpPr>
        <p:spPr>
          <a:xfrm>
            <a:off x="1038516" y="1350247"/>
            <a:ext cx="1182300" cy="1131300"/>
          </a:xfrm>
          <a:prstGeom prst="cube">
            <a:avLst>
              <a:gd fmla="val 52676" name="adj"/>
            </a:avLst>
          </a:prstGeom>
          <a:solidFill>
            <a:srgbClr val="0003FF">
              <a:alpha val="25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5"/>
          <p:cNvSpPr txBox="1"/>
          <p:nvPr/>
        </p:nvSpPr>
        <p:spPr>
          <a:xfrm>
            <a:off x="460550" y="1884825"/>
            <a:ext cx="2487900" cy="2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  -1    4    1   0    5    9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3    5    </a:t>
            </a:r>
            <a:r>
              <a:rPr b="1" lang="en-GB">
                <a:solidFill>
                  <a:srgbClr val="980000"/>
                </a:solidFill>
              </a:rPr>
              <a:t>8</a:t>
            </a:r>
            <a:r>
              <a:rPr lang="en-GB"/>
              <a:t>    3   4   -5    1   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grpSp>
        <p:nvGrpSpPr>
          <p:cNvPr id="615" name="Google Shape;615;p35"/>
          <p:cNvGrpSpPr/>
          <p:nvPr/>
        </p:nvGrpSpPr>
        <p:grpSpPr>
          <a:xfrm>
            <a:off x="5930693" y="1603418"/>
            <a:ext cx="1747516" cy="1672307"/>
            <a:chOff x="5835918" y="1571168"/>
            <a:chExt cx="1747516" cy="1672307"/>
          </a:xfrm>
        </p:grpSpPr>
        <p:sp>
          <p:nvSpPr>
            <p:cNvPr id="616" name="Google Shape;616;p35"/>
            <p:cNvSpPr/>
            <p:nvPr/>
          </p:nvSpPr>
          <p:spPr>
            <a:xfrm>
              <a:off x="5835918" y="1579975"/>
              <a:ext cx="1742700" cy="1663500"/>
            </a:xfrm>
            <a:prstGeom prst="cube">
              <a:avLst>
                <a:gd fmla="val 36302" name="adj"/>
              </a:avLst>
            </a:prstGeom>
            <a:solidFill>
              <a:srgbClr val="76A5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7" name="Google Shape;617;p35"/>
            <p:cNvCxnSpPr>
              <a:stCxn id="616" idx="2"/>
              <a:endCxn id="616" idx="4"/>
            </p:cNvCxnSpPr>
            <p:nvPr/>
          </p:nvCxnSpPr>
          <p:spPr>
            <a:xfrm>
              <a:off x="5835918" y="2713667"/>
              <a:ext cx="1138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35"/>
            <p:cNvCxnSpPr>
              <a:stCxn id="616" idx="3"/>
            </p:cNvCxnSpPr>
            <p:nvPr/>
          </p:nvCxnSpPr>
          <p:spPr>
            <a:xfrm rot="10800000">
              <a:off x="6405326" y="2183875"/>
              <a:ext cx="0" cy="105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9" name="Google Shape;619;p35"/>
            <p:cNvCxnSpPr>
              <a:stCxn id="616" idx="1"/>
              <a:endCxn id="616" idx="0"/>
            </p:cNvCxnSpPr>
            <p:nvPr/>
          </p:nvCxnSpPr>
          <p:spPr>
            <a:xfrm flipH="1" rot="10800000">
              <a:off x="6405326" y="1579959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35"/>
            <p:cNvCxnSpPr>
              <a:stCxn id="616" idx="4"/>
              <a:endCxn id="616" idx="5"/>
            </p:cNvCxnSpPr>
            <p:nvPr/>
          </p:nvCxnSpPr>
          <p:spPr>
            <a:xfrm flipH="1" rot="10800000">
              <a:off x="6974734" y="2109767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35"/>
            <p:cNvCxnSpPr/>
            <p:nvPr/>
          </p:nvCxnSpPr>
          <p:spPr>
            <a:xfrm rot="10800000">
              <a:off x="6692420" y="2182540"/>
              <a:ext cx="0" cy="105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35"/>
            <p:cNvCxnSpPr/>
            <p:nvPr/>
          </p:nvCxnSpPr>
          <p:spPr>
            <a:xfrm rot="10800000">
              <a:off x="6118220" y="2183865"/>
              <a:ext cx="0" cy="105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3" name="Google Shape;623;p35"/>
            <p:cNvCxnSpPr/>
            <p:nvPr/>
          </p:nvCxnSpPr>
          <p:spPr>
            <a:xfrm flipH="1" rot="10800000">
              <a:off x="6699854" y="1578615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Google Shape;624;p35"/>
            <p:cNvCxnSpPr/>
            <p:nvPr/>
          </p:nvCxnSpPr>
          <p:spPr>
            <a:xfrm flipH="1" rot="10800000">
              <a:off x="6125670" y="1571168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5" name="Google Shape;625;p35"/>
            <p:cNvCxnSpPr/>
            <p:nvPr/>
          </p:nvCxnSpPr>
          <p:spPr>
            <a:xfrm flipH="1" rot="10800000">
              <a:off x="6979534" y="2410392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Google Shape;626;p35"/>
            <p:cNvCxnSpPr/>
            <p:nvPr/>
          </p:nvCxnSpPr>
          <p:spPr>
            <a:xfrm flipH="1" rot="10800000">
              <a:off x="6979534" y="1842267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7" name="Google Shape;627;p35"/>
            <p:cNvCxnSpPr/>
            <p:nvPr/>
          </p:nvCxnSpPr>
          <p:spPr>
            <a:xfrm>
              <a:off x="5835918" y="2439567"/>
              <a:ext cx="1138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8" name="Google Shape;628;p35"/>
            <p:cNvCxnSpPr/>
            <p:nvPr/>
          </p:nvCxnSpPr>
          <p:spPr>
            <a:xfrm>
              <a:off x="5858218" y="3014292"/>
              <a:ext cx="1138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29" name="Google Shape;629;p35"/>
          <p:cNvSpPr txBox="1"/>
          <p:nvPr/>
        </p:nvSpPr>
        <p:spPr>
          <a:xfrm>
            <a:off x="5909187" y="2155225"/>
            <a:ext cx="2287800" cy="2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    </a:t>
            </a:r>
            <a:r>
              <a:rPr b="1" lang="en-GB">
                <a:solidFill>
                  <a:srgbClr val="980000"/>
                </a:solidFill>
              </a:rPr>
              <a:t>8</a:t>
            </a:r>
            <a:r>
              <a:rPr lang="en-GB"/>
              <a:t>  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6"/>
          <p:cNvSpPr txBox="1"/>
          <p:nvPr/>
        </p:nvSpPr>
        <p:spPr>
          <a:xfrm>
            <a:off x="3372413" y="3521866"/>
            <a:ext cx="1805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Total Response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 x N x </a:t>
            </a:r>
            <a:r>
              <a:rPr lang="en-GB">
                <a:solidFill>
                  <a:srgbClr val="FF0000"/>
                </a:solidFill>
              </a:rPr>
              <a:t>K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35" name="Google Shape;635;p36"/>
          <p:cNvSpPr/>
          <p:nvPr/>
        </p:nvSpPr>
        <p:spPr>
          <a:xfrm>
            <a:off x="460550" y="1335400"/>
            <a:ext cx="2919300" cy="2679600"/>
          </a:xfrm>
          <a:prstGeom prst="cube">
            <a:avLst>
              <a:gd fmla="val 22515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6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GB"/>
              <a:t>Convolutional Neural Networks : pooling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6"/>
          <p:cNvSpPr txBox="1"/>
          <p:nvPr/>
        </p:nvSpPr>
        <p:spPr>
          <a:xfrm>
            <a:off x="4835700" y="4167175"/>
            <a:ext cx="3937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Or we can subsample the response!</a:t>
            </a:r>
            <a:endParaRPr b="1" sz="1700"/>
          </a:p>
        </p:txBody>
      </p:sp>
      <p:sp>
        <p:nvSpPr>
          <p:cNvPr id="638" name="Google Shape;638;p36"/>
          <p:cNvSpPr/>
          <p:nvPr/>
        </p:nvSpPr>
        <p:spPr>
          <a:xfrm>
            <a:off x="460550" y="1341475"/>
            <a:ext cx="2919300" cy="2679600"/>
          </a:xfrm>
          <a:prstGeom prst="cube">
            <a:avLst>
              <a:gd fmla="val 22515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9" name="Google Shape;639;p36"/>
          <p:cNvCxnSpPr>
            <a:stCxn id="638" idx="2"/>
            <a:endCxn id="638" idx="4"/>
          </p:cNvCxnSpPr>
          <p:nvPr/>
        </p:nvCxnSpPr>
        <p:spPr>
          <a:xfrm>
            <a:off x="460550" y="2982931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36"/>
          <p:cNvCxnSpPr>
            <a:stCxn id="638" idx="3"/>
          </p:cNvCxnSpPr>
          <p:nvPr/>
        </p:nvCxnSpPr>
        <p:spPr>
          <a:xfrm rot="10800000">
            <a:off x="1618544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36"/>
          <p:cNvCxnSpPr>
            <a:stCxn id="638" idx="1"/>
            <a:endCxn id="638" idx="0"/>
          </p:cNvCxnSpPr>
          <p:nvPr/>
        </p:nvCxnSpPr>
        <p:spPr>
          <a:xfrm flipH="1" rot="10800000">
            <a:off x="1618544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36"/>
          <p:cNvCxnSpPr>
            <a:stCxn id="638" idx="4"/>
            <a:endCxn id="638" idx="5"/>
          </p:cNvCxnSpPr>
          <p:nvPr/>
        </p:nvCxnSpPr>
        <p:spPr>
          <a:xfrm flipH="1" rot="10800000">
            <a:off x="2776538" y="2379631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36"/>
          <p:cNvCxnSpPr/>
          <p:nvPr/>
        </p:nvCxnSpPr>
        <p:spPr>
          <a:xfrm rot="10800000">
            <a:off x="2179494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36"/>
          <p:cNvCxnSpPr/>
          <p:nvPr/>
        </p:nvCxnSpPr>
        <p:spPr>
          <a:xfrm rot="10800000">
            <a:off x="1046844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36"/>
          <p:cNvCxnSpPr/>
          <p:nvPr/>
        </p:nvCxnSpPr>
        <p:spPr>
          <a:xfrm rot="10800000">
            <a:off x="1332944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36"/>
          <p:cNvCxnSpPr/>
          <p:nvPr/>
        </p:nvCxnSpPr>
        <p:spPr>
          <a:xfrm rot="10800000">
            <a:off x="749969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36"/>
          <p:cNvCxnSpPr/>
          <p:nvPr/>
        </p:nvCxnSpPr>
        <p:spPr>
          <a:xfrm rot="10800000">
            <a:off x="1905338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36"/>
          <p:cNvCxnSpPr/>
          <p:nvPr/>
        </p:nvCxnSpPr>
        <p:spPr>
          <a:xfrm rot="10800000">
            <a:off x="2473719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36"/>
          <p:cNvCxnSpPr/>
          <p:nvPr/>
        </p:nvCxnSpPr>
        <p:spPr>
          <a:xfrm flipH="1" rot="10800000">
            <a:off x="2192144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36"/>
          <p:cNvCxnSpPr/>
          <p:nvPr/>
        </p:nvCxnSpPr>
        <p:spPr>
          <a:xfrm flipH="1" rot="10800000">
            <a:off x="2473719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36"/>
          <p:cNvCxnSpPr/>
          <p:nvPr/>
        </p:nvCxnSpPr>
        <p:spPr>
          <a:xfrm flipH="1" rot="10800000">
            <a:off x="1904144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36"/>
          <p:cNvCxnSpPr/>
          <p:nvPr/>
        </p:nvCxnSpPr>
        <p:spPr>
          <a:xfrm flipH="1" rot="10800000">
            <a:off x="1332944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36"/>
          <p:cNvCxnSpPr/>
          <p:nvPr/>
        </p:nvCxnSpPr>
        <p:spPr>
          <a:xfrm flipH="1" rot="10800000">
            <a:off x="1046844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36"/>
          <p:cNvCxnSpPr/>
          <p:nvPr/>
        </p:nvCxnSpPr>
        <p:spPr>
          <a:xfrm flipH="1" rot="10800000">
            <a:off x="749969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36"/>
          <p:cNvCxnSpPr/>
          <p:nvPr/>
        </p:nvCxnSpPr>
        <p:spPr>
          <a:xfrm flipH="1" rot="10800000">
            <a:off x="2767938" y="2934353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36"/>
          <p:cNvCxnSpPr/>
          <p:nvPr/>
        </p:nvCxnSpPr>
        <p:spPr>
          <a:xfrm>
            <a:off x="460550" y="2489106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7" name="Google Shape;657;p36"/>
          <p:cNvCxnSpPr/>
          <p:nvPr/>
        </p:nvCxnSpPr>
        <p:spPr>
          <a:xfrm>
            <a:off x="460550" y="2210681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8" name="Google Shape;658;p36"/>
          <p:cNvCxnSpPr/>
          <p:nvPr/>
        </p:nvCxnSpPr>
        <p:spPr>
          <a:xfrm>
            <a:off x="469172" y="2741903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36"/>
          <p:cNvCxnSpPr/>
          <p:nvPr/>
        </p:nvCxnSpPr>
        <p:spPr>
          <a:xfrm>
            <a:off x="460550" y="3243431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36"/>
          <p:cNvCxnSpPr/>
          <p:nvPr/>
        </p:nvCxnSpPr>
        <p:spPr>
          <a:xfrm>
            <a:off x="460550" y="3521881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36"/>
          <p:cNvCxnSpPr/>
          <p:nvPr/>
        </p:nvCxnSpPr>
        <p:spPr>
          <a:xfrm>
            <a:off x="461744" y="3771481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36"/>
          <p:cNvCxnSpPr/>
          <p:nvPr/>
        </p:nvCxnSpPr>
        <p:spPr>
          <a:xfrm flipH="1" rot="10800000">
            <a:off x="2775366" y="2640131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" name="Google Shape;663;p36"/>
          <p:cNvCxnSpPr/>
          <p:nvPr/>
        </p:nvCxnSpPr>
        <p:spPr>
          <a:xfrm flipH="1" rot="10800000">
            <a:off x="2767938" y="3168181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36"/>
          <p:cNvCxnSpPr/>
          <p:nvPr/>
        </p:nvCxnSpPr>
        <p:spPr>
          <a:xfrm flipH="1" rot="10800000">
            <a:off x="2775366" y="2137918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36"/>
          <p:cNvCxnSpPr/>
          <p:nvPr/>
        </p:nvCxnSpPr>
        <p:spPr>
          <a:xfrm flipH="1" rot="10800000">
            <a:off x="2776297" y="1893222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36"/>
          <p:cNvCxnSpPr/>
          <p:nvPr/>
        </p:nvCxnSpPr>
        <p:spPr>
          <a:xfrm flipH="1" rot="10800000">
            <a:off x="2778379" y="1599940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7" name="Google Shape;667;p36"/>
          <p:cNvSpPr/>
          <p:nvPr/>
        </p:nvSpPr>
        <p:spPr>
          <a:xfrm>
            <a:off x="1603547" y="1350250"/>
            <a:ext cx="1184400" cy="1131300"/>
          </a:xfrm>
          <a:prstGeom prst="cube">
            <a:avLst>
              <a:gd fmla="val 52676" name="adj"/>
            </a:avLst>
          </a:prstGeom>
          <a:solidFill>
            <a:srgbClr val="0003FF">
              <a:alpha val="25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 txBox="1"/>
          <p:nvPr/>
        </p:nvSpPr>
        <p:spPr>
          <a:xfrm>
            <a:off x="460550" y="1884825"/>
            <a:ext cx="2432100" cy="2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  -1    4    1   0    </a:t>
            </a:r>
            <a:r>
              <a:rPr b="1" lang="en-GB">
                <a:solidFill>
                  <a:srgbClr val="980000"/>
                </a:solidFill>
              </a:rPr>
              <a:t>5</a:t>
            </a:r>
            <a:r>
              <a:rPr lang="en-GB"/>
              <a:t>    9   0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    5    8    3   4   -5    1   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grpSp>
        <p:nvGrpSpPr>
          <p:cNvPr id="669" name="Google Shape;669;p36"/>
          <p:cNvGrpSpPr/>
          <p:nvPr/>
        </p:nvGrpSpPr>
        <p:grpSpPr>
          <a:xfrm>
            <a:off x="5930693" y="1603418"/>
            <a:ext cx="1747516" cy="1672307"/>
            <a:chOff x="5835918" y="1571168"/>
            <a:chExt cx="1747516" cy="1672307"/>
          </a:xfrm>
        </p:grpSpPr>
        <p:sp>
          <p:nvSpPr>
            <p:cNvPr id="670" name="Google Shape;670;p36"/>
            <p:cNvSpPr/>
            <p:nvPr/>
          </p:nvSpPr>
          <p:spPr>
            <a:xfrm>
              <a:off x="5835918" y="1579975"/>
              <a:ext cx="1742700" cy="1663500"/>
            </a:xfrm>
            <a:prstGeom prst="cube">
              <a:avLst>
                <a:gd fmla="val 36302" name="adj"/>
              </a:avLst>
            </a:prstGeom>
            <a:solidFill>
              <a:srgbClr val="76A5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1" name="Google Shape;671;p36"/>
            <p:cNvCxnSpPr>
              <a:stCxn id="670" idx="2"/>
              <a:endCxn id="670" idx="4"/>
            </p:cNvCxnSpPr>
            <p:nvPr/>
          </p:nvCxnSpPr>
          <p:spPr>
            <a:xfrm>
              <a:off x="5835918" y="2713667"/>
              <a:ext cx="1138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36"/>
            <p:cNvCxnSpPr>
              <a:stCxn id="670" idx="3"/>
            </p:cNvCxnSpPr>
            <p:nvPr/>
          </p:nvCxnSpPr>
          <p:spPr>
            <a:xfrm rot="10800000">
              <a:off x="6405326" y="2183875"/>
              <a:ext cx="0" cy="105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" name="Google Shape;673;p36"/>
            <p:cNvCxnSpPr>
              <a:stCxn id="670" idx="1"/>
              <a:endCxn id="670" idx="0"/>
            </p:cNvCxnSpPr>
            <p:nvPr/>
          </p:nvCxnSpPr>
          <p:spPr>
            <a:xfrm flipH="1" rot="10800000">
              <a:off x="6405326" y="1579959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4" name="Google Shape;674;p36"/>
            <p:cNvCxnSpPr>
              <a:stCxn id="670" idx="4"/>
              <a:endCxn id="670" idx="5"/>
            </p:cNvCxnSpPr>
            <p:nvPr/>
          </p:nvCxnSpPr>
          <p:spPr>
            <a:xfrm flipH="1" rot="10800000">
              <a:off x="6974734" y="2109767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" name="Google Shape;675;p36"/>
            <p:cNvCxnSpPr/>
            <p:nvPr/>
          </p:nvCxnSpPr>
          <p:spPr>
            <a:xfrm rot="10800000">
              <a:off x="6692420" y="2182540"/>
              <a:ext cx="0" cy="105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6" name="Google Shape;676;p36"/>
            <p:cNvCxnSpPr/>
            <p:nvPr/>
          </p:nvCxnSpPr>
          <p:spPr>
            <a:xfrm rot="10800000">
              <a:off x="6118220" y="2183865"/>
              <a:ext cx="0" cy="105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36"/>
            <p:cNvCxnSpPr/>
            <p:nvPr/>
          </p:nvCxnSpPr>
          <p:spPr>
            <a:xfrm flipH="1" rot="10800000">
              <a:off x="6699854" y="1578615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8" name="Google Shape;678;p36"/>
            <p:cNvCxnSpPr/>
            <p:nvPr/>
          </p:nvCxnSpPr>
          <p:spPr>
            <a:xfrm flipH="1" rot="10800000">
              <a:off x="6125670" y="1571168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9" name="Google Shape;679;p36"/>
            <p:cNvCxnSpPr/>
            <p:nvPr/>
          </p:nvCxnSpPr>
          <p:spPr>
            <a:xfrm flipH="1" rot="10800000">
              <a:off x="6979534" y="2410392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0" name="Google Shape;680;p36"/>
            <p:cNvCxnSpPr/>
            <p:nvPr/>
          </p:nvCxnSpPr>
          <p:spPr>
            <a:xfrm flipH="1" rot="10800000">
              <a:off x="6979534" y="1842267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1" name="Google Shape;681;p36"/>
            <p:cNvCxnSpPr/>
            <p:nvPr/>
          </p:nvCxnSpPr>
          <p:spPr>
            <a:xfrm>
              <a:off x="5835918" y="2439567"/>
              <a:ext cx="1138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2" name="Google Shape;682;p36"/>
            <p:cNvCxnSpPr/>
            <p:nvPr/>
          </p:nvCxnSpPr>
          <p:spPr>
            <a:xfrm>
              <a:off x="5858218" y="3014292"/>
              <a:ext cx="1138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83" name="Google Shape;683;p36"/>
          <p:cNvSpPr txBox="1"/>
          <p:nvPr/>
        </p:nvSpPr>
        <p:spPr>
          <a:xfrm>
            <a:off x="5909187" y="2155225"/>
            <a:ext cx="2287800" cy="2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5    8    </a:t>
            </a:r>
            <a:r>
              <a:rPr b="1" lang="en-GB">
                <a:solidFill>
                  <a:srgbClr val="980000"/>
                </a:solidFill>
              </a:rPr>
              <a:t>5</a:t>
            </a:r>
            <a:r>
              <a:rPr lang="en-GB"/>
              <a:t>  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7"/>
          <p:cNvSpPr txBox="1"/>
          <p:nvPr/>
        </p:nvSpPr>
        <p:spPr>
          <a:xfrm>
            <a:off x="3372413" y="3521866"/>
            <a:ext cx="1805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Total Response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 x N x </a:t>
            </a:r>
            <a:r>
              <a:rPr lang="en-GB">
                <a:solidFill>
                  <a:srgbClr val="FF0000"/>
                </a:solidFill>
              </a:rPr>
              <a:t>K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89" name="Google Shape;689;p37"/>
          <p:cNvSpPr/>
          <p:nvPr/>
        </p:nvSpPr>
        <p:spPr>
          <a:xfrm>
            <a:off x="460550" y="1335400"/>
            <a:ext cx="2919300" cy="2679600"/>
          </a:xfrm>
          <a:prstGeom prst="cube">
            <a:avLst>
              <a:gd fmla="val 22515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GB"/>
              <a:t>Convolutional Neural Networks : pooling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 txBox="1"/>
          <p:nvPr/>
        </p:nvSpPr>
        <p:spPr>
          <a:xfrm>
            <a:off x="2436415" y="4167175"/>
            <a:ext cx="6433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You can also get the “average” of values in 2 by 2 kernel</a:t>
            </a:r>
            <a:endParaRPr b="1" sz="1700"/>
          </a:p>
        </p:txBody>
      </p:sp>
      <p:sp>
        <p:nvSpPr>
          <p:cNvPr id="692" name="Google Shape;692;p37"/>
          <p:cNvSpPr/>
          <p:nvPr/>
        </p:nvSpPr>
        <p:spPr>
          <a:xfrm>
            <a:off x="460550" y="1341475"/>
            <a:ext cx="2919300" cy="2679600"/>
          </a:xfrm>
          <a:prstGeom prst="cube">
            <a:avLst>
              <a:gd fmla="val 22515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3" name="Google Shape;693;p37"/>
          <p:cNvCxnSpPr>
            <a:stCxn id="692" idx="2"/>
            <a:endCxn id="692" idx="4"/>
          </p:cNvCxnSpPr>
          <p:nvPr/>
        </p:nvCxnSpPr>
        <p:spPr>
          <a:xfrm>
            <a:off x="460550" y="2982931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37"/>
          <p:cNvCxnSpPr>
            <a:stCxn id="692" idx="3"/>
          </p:cNvCxnSpPr>
          <p:nvPr/>
        </p:nvCxnSpPr>
        <p:spPr>
          <a:xfrm rot="10800000">
            <a:off x="1618544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37"/>
          <p:cNvCxnSpPr>
            <a:stCxn id="692" idx="1"/>
            <a:endCxn id="692" idx="0"/>
          </p:cNvCxnSpPr>
          <p:nvPr/>
        </p:nvCxnSpPr>
        <p:spPr>
          <a:xfrm flipH="1" rot="10800000">
            <a:off x="1618544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" name="Google Shape;696;p37"/>
          <p:cNvCxnSpPr>
            <a:stCxn id="692" idx="4"/>
            <a:endCxn id="692" idx="5"/>
          </p:cNvCxnSpPr>
          <p:nvPr/>
        </p:nvCxnSpPr>
        <p:spPr>
          <a:xfrm flipH="1" rot="10800000">
            <a:off x="2776538" y="2379631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p37"/>
          <p:cNvCxnSpPr/>
          <p:nvPr/>
        </p:nvCxnSpPr>
        <p:spPr>
          <a:xfrm rot="10800000">
            <a:off x="2179494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" name="Google Shape;698;p37"/>
          <p:cNvCxnSpPr/>
          <p:nvPr/>
        </p:nvCxnSpPr>
        <p:spPr>
          <a:xfrm rot="10800000">
            <a:off x="1046844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37"/>
          <p:cNvCxnSpPr/>
          <p:nvPr/>
        </p:nvCxnSpPr>
        <p:spPr>
          <a:xfrm rot="10800000">
            <a:off x="1332944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0" name="Google Shape;700;p37"/>
          <p:cNvCxnSpPr/>
          <p:nvPr/>
        </p:nvCxnSpPr>
        <p:spPr>
          <a:xfrm rot="10800000">
            <a:off x="749969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1" name="Google Shape;701;p37"/>
          <p:cNvCxnSpPr/>
          <p:nvPr/>
        </p:nvCxnSpPr>
        <p:spPr>
          <a:xfrm rot="10800000">
            <a:off x="1905338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37"/>
          <p:cNvCxnSpPr/>
          <p:nvPr/>
        </p:nvCxnSpPr>
        <p:spPr>
          <a:xfrm rot="10800000">
            <a:off x="2473719" y="1944775"/>
            <a:ext cx="0" cy="20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37"/>
          <p:cNvCxnSpPr/>
          <p:nvPr/>
        </p:nvCxnSpPr>
        <p:spPr>
          <a:xfrm flipH="1" rot="10800000">
            <a:off x="2192144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37"/>
          <p:cNvCxnSpPr/>
          <p:nvPr/>
        </p:nvCxnSpPr>
        <p:spPr>
          <a:xfrm flipH="1" rot="10800000">
            <a:off x="2473719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37"/>
          <p:cNvCxnSpPr/>
          <p:nvPr/>
        </p:nvCxnSpPr>
        <p:spPr>
          <a:xfrm flipH="1" rot="10800000">
            <a:off x="1904144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37"/>
          <p:cNvCxnSpPr/>
          <p:nvPr/>
        </p:nvCxnSpPr>
        <p:spPr>
          <a:xfrm flipH="1" rot="10800000">
            <a:off x="1332944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37"/>
          <p:cNvCxnSpPr/>
          <p:nvPr/>
        </p:nvCxnSpPr>
        <p:spPr>
          <a:xfrm flipH="1" rot="10800000">
            <a:off x="1046844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8" name="Google Shape;708;p37"/>
          <p:cNvCxnSpPr/>
          <p:nvPr/>
        </p:nvCxnSpPr>
        <p:spPr>
          <a:xfrm flipH="1" rot="10800000">
            <a:off x="749969" y="1341487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9" name="Google Shape;709;p37"/>
          <p:cNvCxnSpPr/>
          <p:nvPr/>
        </p:nvCxnSpPr>
        <p:spPr>
          <a:xfrm flipH="1" rot="10800000">
            <a:off x="2767938" y="2934353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0" name="Google Shape;710;p37"/>
          <p:cNvCxnSpPr/>
          <p:nvPr/>
        </p:nvCxnSpPr>
        <p:spPr>
          <a:xfrm>
            <a:off x="460550" y="2489106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37"/>
          <p:cNvCxnSpPr/>
          <p:nvPr/>
        </p:nvCxnSpPr>
        <p:spPr>
          <a:xfrm>
            <a:off x="460550" y="2210681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37"/>
          <p:cNvCxnSpPr/>
          <p:nvPr/>
        </p:nvCxnSpPr>
        <p:spPr>
          <a:xfrm>
            <a:off x="469172" y="2741903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37"/>
          <p:cNvCxnSpPr/>
          <p:nvPr/>
        </p:nvCxnSpPr>
        <p:spPr>
          <a:xfrm>
            <a:off x="460550" y="3243431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37"/>
          <p:cNvCxnSpPr/>
          <p:nvPr/>
        </p:nvCxnSpPr>
        <p:spPr>
          <a:xfrm>
            <a:off x="460550" y="3521881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37"/>
          <p:cNvCxnSpPr/>
          <p:nvPr/>
        </p:nvCxnSpPr>
        <p:spPr>
          <a:xfrm>
            <a:off x="461744" y="3771481"/>
            <a:ext cx="231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37"/>
          <p:cNvCxnSpPr/>
          <p:nvPr/>
        </p:nvCxnSpPr>
        <p:spPr>
          <a:xfrm flipH="1" rot="10800000">
            <a:off x="2775366" y="2640131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" name="Google Shape;717;p37"/>
          <p:cNvCxnSpPr/>
          <p:nvPr/>
        </p:nvCxnSpPr>
        <p:spPr>
          <a:xfrm flipH="1" rot="10800000">
            <a:off x="2767938" y="3168181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37"/>
          <p:cNvCxnSpPr/>
          <p:nvPr/>
        </p:nvCxnSpPr>
        <p:spPr>
          <a:xfrm flipH="1" rot="10800000">
            <a:off x="2775366" y="2137918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37"/>
          <p:cNvCxnSpPr/>
          <p:nvPr/>
        </p:nvCxnSpPr>
        <p:spPr>
          <a:xfrm flipH="1" rot="10800000">
            <a:off x="2776297" y="1893222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37"/>
          <p:cNvCxnSpPr/>
          <p:nvPr/>
        </p:nvCxnSpPr>
        <p:spPr>
          <a:xfrm flipH="1" rot="10800000">
            <a:off x="2778379" y="1599940"/>
            <a:ext cx="6033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37"/>
          <p:cNvSpPr/>
          <p:nvPr/>
        </p:nvSpPr>
        <p:spPr>
          <a:xfrm>
            <a:off x="2188944" y="1350247"/>
            <a:ext cx="1182300" cy="1131300"/>
          </a:xfrm>
          <a:prstGeom prst="cube">
            <a:avLst>
              <a:gd fmla="val 52676" name="adj"/>
            </a:avLst>
          </a:prstGeom>
          <a:solidFill>
            <a:srgbClr val="0003FF">
              <a:alpha val="25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7"/>
          <p:cNvSpPr txBox="1"/>
          <p:nvPr/>
        </p:nvSpPr>
        <p:spPr>
          <a:xfrm>
            <a:off x="460550" y="1884825"/>
            <a:ext cx="2450700" cy="2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  -1    4    1   0    5    </a:t>
            </a:r>
            <a:r>
              <a:rPr b="1" lang="en-GB">
                <a:solidFill>
                  <a:srgbClr val="980000"/>
                </a:solidFill>
              </a:rPr>
              <a:t>9</a:t>
            </a:r>
            <a:r>
              <a:rPr lang="en-GB"/>
              <a:t>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    5    8    3   4   -5    1   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grpSp>
        <p:nvGrpSpPr>
          <p:cNvPr id="723" name="Google Shape;723;p37"/>
          <p:cNvGrpSpPr/>
          <p:nvPr/>
        </p:nvGrpSpPr>
        <p:grpSpPr>
          <a:xfrm>
            <a:off x="5930693" y="1603418"/>
            <a:ext cx="1747516" cy="1672307"/>
            <a:chOff x="5835918" y="1571168"/>
            <a:chExt cx="1747516" cy="1672307"/>
          </a:xfrm>
        </p:grpSpPr>
        <p:sp>
          <p:nvSpPr>
            <p:cNvPr id="724" name="Google Shape;724;p37"/>
            <p:cNvSpPr/>
            <p:nvPr/>
          </p:nvSpPr>
          <p:spPr>
            <a:xfrm>
              <a:off x="5835918" y="1579975"/>
              <a:ext cx="1742700" cy="1663500"/>
            </a:xfrm>
            <a:prstGeom prst="cube">
              <a:avLst>
                <a:gd fmla="val 36302" name="adj"/>
              </a:avLst>
            </a:prstGeom>
            <a:solidFill>
              <a:srgbClr val="76A5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5" name="Google Shape;725;p37"/>
            <p:cNvCxnSpPr>
              <a:stCxn id="724" idx="2"/>
              <a:endCxn id="724" idx="4"/>
            </p:cNvCxnSpPr>
            <p:nvPr/>
          </p:nvCxnSpPr>
          <p:spPr>
            <a:xfrm>
              <a:off x="5835918" y="2713667"/>
              <a:ext cx="1138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6" name="Google Shape;726;p37"/>
            <p:cNvCxnSpPr>
              <a:stCxn id="724" idx="3"/>
            </p:cNvCxnSpPr>
            <p:nvPr/>
          </p:nvCxnSpPr>
          <p:spPr>
            <a:xfrm rot="10800000">
              <a:off x="6405326" y="2183875"/>
              <a:ext cx="0" cy="105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7" name="Google Shape;727;p37"/>
            <p:cNvCxnSpPr>
              <a:stCxn id="724" idx="1"/>
              <a:endCxn id="724" idx="0"/>
            </p:cNvCxnSpPr>
            <p:nvPr/>
          </p:nvCxnSpPr>
          <p:spPr>
            <a:xfrm flipH="1" rot="10800000">
              <a:off x="6405326" y="1579959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8" name="Google Shape;728;p37"/>
            <p:cNvCxnSpPr>
              <a:stCxn id="724" idx="4"/>
              <a:endCxn id="724" idx="5"/>
            </p:cNvCxnSpPr>
            <p:nvPr/>
          </p:nvCxnSpPr>
          <p:spPr>
            <a:xfrm flipH="1" rot="10800000">
              <a:off x="6974734" y="2109767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9" name="Google Shape;729;p37"/>
            <p:cNvCxnSpPr/>
            <p:nvPr/>
          </p:nvCxnSpPr>
          <p:spPr>
            <a:xfrm rot="10800000">
              <a:off x="6692420" y="2182540"/>
              <a:ext cx="0" cy="105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0" name="Google Shape;730;p37"/>
            <p:cNvCxnSpPr/>
            <p:nvPr/>
          </p:nvCxnSpPr>
          <p:spPr>
            <a:xfrm rot="10800000">
              <a:off x="6118220" y="2183865"/>
              <a:ext cx="0" cy="105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1" name="Google Shape;731;p37"/>
            <p:cNvCxnSpPr/>
            <p:nvPr/>
          </p:nvCxnSpPr>
          <p:spPr>
            <a:xfrm flipH="1" rot="10800000">
              <a:off x="6699854" y="1578615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2" name="Google Shape;732;p37"/>
            <p:cNvCxnSpPr/>
            <p:nvPr/>
          </p:nvCxnSpPr>
          <p:spPr>
            <a:xfrm flipH="1" rot="10800000">
              <a:off x="6125670" y="1571168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3" name="Google Shape;733;p37"/>
            <p:cNvCxnSpPr/>
            <p:nvPr/>
          </p:nvCxnSpPr>
          <p:spPr>
            <a:xfrm flipH="1" rot="10800000">
              <a:off x="6979534" y="2410392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4" name="Google Shape;734;p37"/>
            <p:cNvCxnSpPr/>
            <p:nvPr/>
          </p:nvCxnSpPr>
          <p:spPr>
            <a:xfrm flipH="1" rot="10800000">
              <a:off x="6979534" y="1842267"/>
              <a:ext cx="603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5" name="Google Shape;735;p37"/>
            <p:cNvCxnSpPr/>
            <p:nvPr/>
          </p:nvCxnSpPr>
          <p:spPr>
            <a:xfrm>
              <a:off x="5835918" y="2439567"/>
              <a:ext cx="1138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6" name="Google Shape;736;p37"/>
            <p:cNvCxnSpPr/>
            <p:nvPr/>
          </p:nvCxnSpPr>
          <p:spPr>
            <a:xfrm>
              <a:off x="5858218" y="3014292"/>
              <a:ext cx="1138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37" name="Google Shape;737;p37"/>
          <p:cNvSpPr txBox="1"/>
          <p:nvPr/>
        </p:nvSpPr>
        <p:spPr>
          <a:xfrm>
            <a:off x="5909187" y="2155225"/>
            <a:ext cx="2287800" cy="2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5    8    5    </a:t>
            </a:r>
            <a:r>
              <a:rPr b="1" lang="en-GB">
                <a:solidFill>
                  <a:srgbClr val="980000"/>
                </a:solidFill>
              </a:rPr>
              <a:t>9</a:t>
            </a:r>
            <a:r>
              <a:rPr lang="en-GB"/>
              <a:t>   </a:t>
            </a:r>
            <a:endParaRPr/>
          </a:p>
        </p:txBody>
      </p:sp>
      <p:sp>
        <p:nvSpPr>
          <p:cNvPr id="738" name="Google Shape;738;p37"/>
          <p:cNvSpPr txBox="1"/>
          <p:nvPr/>
        </p:nvSpPr>
        <p:spPr>
          <a:xfrm>
            <a:off x="5856407" y="3521866"/>
            <a:ext cx="1805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Subsample Result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M/2 x N/2 x </a:t>
            </a:r>
            <a:r>
              <a:rPr lang="en-GB">
                <a:solidFill>
                  <a:srgbClr val="FF0000"/>
                </a:solidFill>
              </a:rPr>
              <a:t>K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8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GB"/>
              <a:t>Convolutional Neural Networks : Stack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8"/>
          <p:cNvSpPr txBox="1"/>
          <p:nvPr/>
        </p:nvSpPr>
        <p:spPr>
          <a:xfrm>
            <a:off x="259703" y="4300875"/>
            <a:ext cx="85206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Image from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https://towardsdatascience.com/a-comprehensive-guide-to-convolutional-neural-networks-the-eli5-way-3bd2b1164a53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grpSp>
        <p:nvGrpSpPr>
          <p:cNvPr id="745" name="Google Shape;745;p38"/>
          <p:cNvGrpSpPr/>
          <p:nvPr/>
        </p:nvGrpSpPr>
        <p:grpSpPr>
          <a:xfrm>
            <a:off x="446442" y="947293"/>
            <a:ext cx="8232536" cy="2774363"/>
            <a:chOff x="1060425" y="1088425"/>
            <a:chExt cx="7023150" cy="2366800"/>
          </a:xfrm>
        </p:grpSpPr>
        <p:pic>
          <p:nvPicPr>
            <p:cNvPr id="746" name="Google Shape;746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60425" y="1088425"/>
              <a:ext cx="7023150" cy="236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7" name="Google Shape;747;p38"/>
            <p:cNvSpPr/>
            <p:nvPr/>
          </p:nvSpPr>
          <p:spPr>
            <a:xfrm>
              <a:off x="2785576" y="2874700"/>
              <a:ext cx="267300" cy="1857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4646451" y="2874700"/>
              <a:ext cx="267300" cy="1857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9" name="Google Shape;749;p38"/>
          <p:cNvSpPr txBox="1"/>
          <p:nvPr/>
        </p:nvSpPr>
        <p:spPr>
          <a:xfrm>
            <a:off x="371400" y="3780900"/>
            <a:ext cx="84609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Look at the local parts and get the response → Activation Func. → Subsample by Max/Avg Pooling → Look at the local parts from that response →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⇒ As the process goes into the deeper layers, extracted responses(features) would contain more high-level information!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9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Neural Networks : Stack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9"/>
          <p:cNvSpPr txBox="1"/>
          <p:nvPr/>
        </p:nvSpPr>
        <p:spPr>
          <a:xfrm>
            <a:off x="259703" y="4300875"/>
            <a:ext cx="85206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Image from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https://sailinglab.github.io/pgm-spring-2019/notes/lecture-16/</a:t>
            </a:r>
            <a:r>
              <a:rPr lang="en-GB" sz="1000"/>
              <a:t>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56" name="Google Shape;756;p39"/>
          <p:cNvSpPr txBox="1"/>
          <p:nvPr/>
        </p:nvSpPr>
        <p:spPr>
          <a:xfrm>
            <a:off x="371400" y="3780900"/>
            <a:ext cx="84609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Look at the local parts and get the response → Activation Func. → Subsample by Max/Avg Pooling → Look at the local parts from that response →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 ⇒ As the process goes into the deeper layers, extracted responses(features) would contain more high-level information!</a:t>
            </a:r>
            <a:endParaRPr sz="1000"/>
          </a:p>
        </p:txBody>
      </p:sp>
      <p:pic>
        <p:nvPicPr>
          <p:cNvPr id="757" name="Google Shape;7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725" y="1017725"/>
            <a:ext cx="6598552" cy="285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0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Neural Networks </a:t>
            </a:r>
            <a:r>
              <a:rPr lang="en-GB" sz="1900"/>
              <a:t>: Be careful to Output Sizes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63" name="Google Shape;763;p40"/>
          <p:cNvGraphicFramePr/>
          <p:nvPr/>
        </p:nvGraphicFramePr>
        <p:xfrm>
          <a:off x="647675" y="15356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{D85B604F-9E41-4E0A-9A82-F91D5182A626}</a:tableStyleId>
              </a:tblPr>
              <a:tblGrid>
                <a:gridCol w="396400"/>
                <a:gridCol w="396400"/>
                <a:gridCol w="396400"/>
                <a:gridCol w="396400"/>
                <a:gridCol w="396400"/>
                <a:gridCol w="396400"/>
                <a:gridCol w="396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64" name="Google Shape;764;p40"/>
          <p:cNvGraphicFramePr/>
          <p:nvPr/>
        </p:nvGraphicFramePr>
        <p:xfrm>
          <a:off x="647675" y="151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{D85B604F-9E41-4E0A-9A82-F91D5182A626}</a:tableStyleId>
              </a:tblPr>
              <a:tblGrid>
                <a:gridCol w="396400"/>
                <a:gridCol w="396400"/>
                <a:gridCol w="396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65" name="Google Shape;765;p40"/>
          <p:cNvSpPr txBox="1"/>
          <p:nvPr/>
        </p:nvSpPr>
        <p:spPr>
          <a:xfrm>
            <a:off x="4197300" y="3461244"/>
            <a:ext cx="46350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Kernel Size</a:t>
            </a:r>
            <a:r>
              <a:rPr lang="en-GB"/>
              <a:t> 							→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Stride</a:t>
            </a:r>
            <a:r>
              <a:rPr lang="en-GB"/>
              <a:t> (how much to move when sliding the kernel)	→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⇒ Output Size?</a:t>
            </a:r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98614" y="2114336"/>
            <a:ext cx="1887250" cy="1644625"/>
          </a:xfrm>
          <a:custGeom>
            <a:rect b="b" l="l" r="r" t="t"/>
            <a:pathLst>
              <a:path extrusionOk="0" h="65785" w="75490">
                <a:moveTo>
                  <a:pt x="30039" y="2791"/>
                </a:moveTo>
                <a:cubicBezTo>
                  <a:pt x="41380" y="-48"/>
                  <a:pt x="53822" y="-1179"/>
                  <a:pt x="65100" y="1899"/>
                </a:cubicBezTo>
                <a:cubicBezTo>
                  <a:pt x="72891" y="4026"/>
                  <a:pt x="77445" y="16623"/>
                  <a:pt x="74608" y="24184"/>
                </a:cubicBezTo>
                <a:cubicBezTo>
                  <a:pt x="67783" y="42372"/>
                  <a:pt x="36426" y="31391"/>
                  <a:pt x="17263" y="34583"/>
                </a:cubicBezTo>
                <a:cubicBezTo>
                  <a:pt x="7982" y="36129"/>
                  <a:pt x="-1717" y="47980"/>
                  <a:pt x="327" y="57164"/>
                </a:cubicBezTo>
                <a:cubicBezTo>
                  <a:pt x="1838" y="63953"/>
                  <a:pt x="12994" y="63887"/>
                  <a:pt x="19937" y="64295"/>
                </a:cubicBezTo>
                <a:cubicBezTo>
                  <a:pt x="36352" y="65260"/>
                  <a:pt x="53307" y="67392"/>
                  <a:pt x="69259" y="6340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1" name="Google Shape;771;p41"/>
          <p:cNvGraphicFramePr/>
          <p:nvPr/>
        </p:nvGraphicFramePr>
        <p:xfrm>
          <a:off x="244835" y="972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{D85B604F-9E41-4E0A-9A82-F91D5182A626}</a:tableStyleId>
              </a:tblPr>
              <a:tblGrid>
                <a:gridCol w="399075"/>
                <a:gridCol w="399075"/>
                <a:gridCol w="399075"/>
                <a:gridCol w="399075"/>
                <a:gridCol w="399075"/>
                <a:gridCol w="399075"/>
                <a:gridCol w="399075"/>
                <a:gridCol w="399075"/>
                <a:gridCol w="399075"/>
              </a:tblGrid>
              <a:tr h="41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9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9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9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9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9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9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9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9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772" name="Google Shape;772;p41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Neural Networks </a:t>
            </a:r>
            <a:r>
              <a:rPr lang="en-GB" sz="1900"/>
              <a:t>: Be careful to Output Sizes</a:t>
            </a:r>
            <a:endParaRPr/>
          </a:p>
        </p:txBody>
      </p:sp>
      <p:graphicFrame>
        <p:nvGraphicFramePr>
          <p:cNvPr id="773" name="Google Shape;773;p41"/>
          <p:cNvGraphicFramePr/>
          <p:nvPr/>
        </p:nvGraphicFramePr>
        <p:xfrm>
          <a:off x="252253" y="979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{D85B604F-9E41-4E0A-9A82-F91D5182A626}</a:tableStyleId>
              </a:tblPr>
              <a:tblGrid>
                <a:gridCol w="396400"/>
                <a:gridCol w="396400"/>
                <a:gridCol w="396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74" name="Google Shape;774;p41"/>
          <p:cNvSpPr txBox="1"/>
          <p:nvPr/>
        </p:nvSpPr>
        <p:spPr>
          <a:xfrm>
            <a:off x="4225975" y="3281100"/>
            <a:ext cx="46350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980000"/>
                </a:solidFill>
              </a:rPr>
              <a:t>If you want output size to be same as input, use (zero-) Padding</a:t>
            </a:r>
            <a:endParaRPr b="1" sz="11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Kernel Size							</a:t>
            </a:r>
            <a:r>
              <a:rPr lang="en-GB"/>
              <a:t>→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Stride</a:t>
            </a:r>
            <a:r>
              <a:rPr lang="en-GB"/>
              <a:t> (how much to move when sliding the kernel)	→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Padding </a:t>
            </a:r>
            <a:r>
              <a:rPr lang="en-GB"/>
              <a:t>								→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⇒ Output size?</a:t>
            </a:r>
            <a:endParaRPr/>
          </a:p>
        </p:txBody>
      </p:sp>
      <p:sp>
        <p:nvSpPr>
          <p:cNvPr id="775" name="Google Shape;775;p41"/>
          <p:cNvSpPr/>
          <p:nvPr/>
        </p:nvSpPr>
        <p:spPr>
          <a:xfrm>
            <a:off x="818233" y="1582175"/>
            <a:ext cx="2316425" cy="2537025"/>
          </a:xfrm>
          <a:custGeom>
            <a:rect b="b" l="l" r="r" t="t"/>
            <a:pathLst>
              <a:path extrusionOk="0" h="101481" w="92657">
                <a:moveTo>
                  <a:pt x="25507" y="0"/>
                </a:moveTo>
                <a:cubicBezTo>
                  <a:pt x="45738" y="0"/>
                  <a:pt x="87771" y="2906"/>
                  <a:pt x="81961" y="22285"/>
                </a:cubicBezTo>
                <a:cubicBezTo>
                  <a:pt x="75556" y="43651"/>
                  <a:pt x="40369" y="38571"/>
                  <a:pt x="18971" y="44866"/>
                </a:cubicBezTo>
                <a:cubicBezTo>
                  <a:pt x="6093" y="48655"/>
                  <a:pt x="-1316" y="67190"/>
                  <a:pt x="252" y="80521"/>
                </a:cubicBezTo>
                <a:cubicBezTo>
                  <a:pt x="1429" y="90533"/>
                  <a:pt x="15752" y="94616"/>
                  <a:pt x="25507" y="97160"/>
                </a:cubicBezTo>
                <a:cubicBezTo>
                  <a:pt x="47213" y="102822"/>
                  <a:pt x="73427" y="104254"/>
                  <a:pt x="92657" y="9270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/>
        </p:nvSpPr>
        <p:spPr>
          <a:xfrm>
            <a:off x="311700" y="3997400"/>
            <a:ext cx="8520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Number of parameters : </a:t>
            </a:r>
            <a:r>
              <a:rPr b="1" lang="en-GB">
                <a:solidFill>
                  <a:srgbClr val="FF0000"/>
                </a:solidFill>
              </a:rPr>
              <a:t>224 x 224 x 256 </a:t>
            </a:r>
            <a:r>
              <a:rPr b="1" lang="en-GB"/>
              <a:t>+ 256 x 128 + 128 x 10 = </a:t>
            </a:r>
            <a:r>
              <a:rPr b="1" lang="en-GB">
                <a:solidFill>
                  <a:srgbClr val="FF0000"/>
                </a:solidFill>
              </a:rPr>
              <a:t>12879104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0" name="Google Shape;110;p15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Recall : MNIST classification with MLPs</a:t>
            </a:r>
            <a:endParaRPr/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75" y="1353793"/>
            <a:ext cx="1737750" cy="1761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5"/>
          <p:cNvGrpSpPr/>
          <p:nvPr/>
        </p:nvGrpSpPr>
        <p:grpSpPr>
          <a:xfrm>
            <a:off x="4416235" y="1541267"/>
            <a:ext cx="2183826" cy="1386924"/>
            <a:chOff x="2388242" y="1342794"/>
            <a:chExt cx="4121983" cy="2617825"/>
          </a:xfrm>
        </p:grpSpPr>
        <p:sp>
          <p:nvSpPr>
            <p:cNvPr id="113" name="Google Shape;113;p15"/>
            <p:cNvSpPr/>
            <p:nvPr/>
          </p:nvSpPr>
          <p:spPr>
            <a:xfrm>
              <a:off x="3614511" y="1881306"/>
              <a:ext cx="450000" cy="450000"/>
            </a:xfrm>
            <a:prstGeom prst="ellipse">
              <a:avLst/>
            </a:prstGeom>
            <a:solidFill>
              <a:srgbClr val="FFE599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388242" y="1638380"/>
              <a:ext cx="450000" cy="450000"/>
            </a:xfrm>
            <a:prstGeom prst="ellipse">
              <a:avLst/>
            </a:prstGeom>
            <a:solidFill>
              <a:srgbClr val="FFF2C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388242" y="2421980"/>
              <a:ext cx="450000" cy="450000"/>
            </a:xfrm>
            <a:prstGeom prst="ellipse">
              <a:avLst/>
            </a:prstGeom>
            <a:solidFill>
              <a:srgbClr val="FFF2C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388242" y="3159655"/>
              <a:ext cx="450000" cy="450000"/>
            </a:xfrm>
            <a:prstGeom prst="ellipse">
              <a:avLst/>
            </a:prstGeom>
            <a:solidFill>
              <a:srgbClr val="FFF2C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614511" y="2958344"/>
              <a:ext cx="450000" cy="450000"/>
            </a:xfrm>
            <a:prstGeom prst="ellipse">
              <a:avLst/>
            </a:prstGeom>
            <a:solidFill>
              <a:srgbClr val="FFE599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614511" y="2419831"/>
              <a:ext cx="450000" cy="450000"/>
            </a:xfrm>
            <a:prstGeom prst="ellipse">
              <a:avLst/>
            </a:prstGeom>
            <a:solidFill>
              <a:srgbClr val="FFE599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614511" y="3496844"/>
              <a:ext cx="450000" cy="450000"/>
            </a:xfrm>
            <a:prstGeom prst="ellipse">
              <a:avLst/>
            </a:prstGeom>
            <a:solidFill>
              <a:srgbClr val="FFE599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3614511" y="1342794"/>
              <a:ext cx="450000" cy="450000"/>
            </a:xfrm>
            <a:prstGeom prst="ellipse">
              <a:avLst/>
            </a:prstGeom>
            <a:solidFill>
              <a:srgbClr val="FFE599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6060225" y="2114073"/>
              <a:ext cx="450000" cy="450000"/>
            </a:xfrm>
            <a:prstGeom prst="ellipse">
              <a:avLst/>
            </a:prstGeom>
            <a:solidFill>
              <a:srgbClr val="F6B26B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6060225" y="3343511"/>
              <a:ext cx="450000" cy="450000"/>
            </a:xfrm>
            <a:prstGeom prst="ellipse">
              <a:avLst/>
            </a:prstGeom>
            <a:solidFill>
              <a:srgbClr val="F6B26B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6060225" y="2728798"/>
              <a:ext cx="450000" cy="450000"/>
            </a:xfrm>
            <a:prstGeom prst="ellipse">
              <a:avLst/>
            </a:prstGeom>
            <a:solidFill>
              <a:srgbClr val="F6B26B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6060225" y="1499361"/>
              <a:ext cx="450000" cy="450000"/>
            </a:xfrm>
            <a:prstGeom prst="ellipse">
              <a:avLst/>
            </a:prstGeom>
            <a:solidFill>
              <a:srgbClr val="F6B26B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837374" y="1895081"/>
              <a:ext cx="450000" cy="450000"/>
            </a:xfrm>
            <a:prstGeom prst="ellipse">
              <a:avLst/>
            </a:prstGeom>
            <a:solidFill>
              <a:srgbClr val="F9CB9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4837374" y="2972119"/>
              <a:ext cx="450000" cy="450000"/>
            </a:xfrm>
            <a:prstGeom prst="ellipse">
              <a:avLst/>
            </a:prstGeom>
            <a:solidFill>
              <a:srgbClr val="F9CB9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837374" y="2433606"/>
              <a:ext cx="450000" cy="450000"/>
            </a:xfrm>
            <a:prstGeom prst="ellipse">
              <a:avLst/>
            </a:prstGeom>
            <a:solidFill>
              <a:srgbClr val="F9CB9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4837374" y="3510619"/>
              <a:ext cx="450000" cy="450000"/>
            </a:xfrm>
            <a:prstGeom prst="ellipse">
              <a:avLst/>
            </a:prstGeom>
            <a:solidFill>
              <a:srgbClr val="F9CB9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837374" y="1356569"/>
              <a:ext cx="450000" cy="450000"/>
            </a:xfrm>
            <a:prstGeom prst="ellipse">
              <a:avLst/>
            </a:prstGeom>
            <a:solidFill>
              <a:srgbClr val="F9CB9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2866925" y="2262926"/>
              <a:ext cx="617100" cy="682800"/>
            </a:xfrm>
            <a:prstGeom prst="mathMultiply">
              <a:avLst>
                <a:gd fmla="val 11160" name="adj1"/>
              </a:avLst>
            </a:pr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4112750" y="2262926"/>
              <a:ext cx="617100" cy="682800"/>
            </a:xfrm>
            <a:prstGeom prst="mathMultiply">
              <a:avLst>
                <a:gd fmla="val 11160" name="adj1"/>
              </a:avLst>
            </a:pr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5365238" y="2262926"/>
              <a:ext cx="617100" cy="682800"/>
            </a:xfrm>
            <a:prstGeom prst="mathMultiply">
              <a:avLst>
                <a:gd fmla="val 11160" name="adj1"/>
              </a:avLst>
            </a:pr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15"/>
          <p:cNvSpPr txBox="1"/>
          <p:nvPr/>
        </p:nvSpPr>
        <p:spPr>
          <a:xfrm>
            <a:off x="311700" y="3553950"/>
            <a:ext cx="2080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Image size : 224 x 224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3327900" y="1048826"/>
            <a:ext cx="222900" cy="23547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mathrm{Input} \in \mathbb{R}^{224^2}" id="135" name="Google Shape;13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711" y="3605937"/>
            <a:ext cx="1401278" cy="293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15"/>
          <p:cNvCxnSpPr>
            <a:stCxn id="111" idx="3"/>
            <a:endCxn id="134" idx="1"/>
          </p:cNvCxnSpPr>
          <p:nvPr/>
        </p:nvCxnSpPr>
        <p:spPr>
          <a:xfrm flipH="1" rot="10800000">
            <a:off x="2179725" y="2226031"/>
            <a:ext cx="1148100" cy="8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15"/>
          <p:cNvCxnSpPr>
            <a:stCxn id="134" idx="3"/>
          </p:cNvCxnSpPr>
          <p:nvPr/>
        </p:nvCxnSpPr>
        <p:spPr>
          <a:xfrm>
            <a:off x="3550800" y="2226176"/>
            <a:ext cx="698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\begin{bmatrix} 0.0 \\ 0.2 \\ 0.0 \\ 0.0 \\ 0.0 \\ 0.0 \\ 0.0 \\ 0.8 \\ 0.0 \\ 0.0 \end{bmatrix}" id="138" name="Google Shape;13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7350" y="1013693"/>
            <a:ext cx="388275" cy="2393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5"/>
          <p:cNvCxnSpPr/>
          <p:nvPr/>
        </p:nvCxnSpPr>
        <p:spPr>
          <a:xfrm flipH="1" rot="10800000">
            <a:off x="6671875" y="2226031"/>
            <a:ext cx="1151700" cy="8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\mathrm{Output} \in \mathbb{R}^{10}" id="140" name="Google Shape;14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7700" y="3581958"/>
            <a:ext cx="1587569" cy="2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 txBox="1"/>
          <p:nvPr/>
        </p:nvSpPr>
        <p:spPr>
          <a:xfrm>
            <a:off x="6752150" y="3828845"/>
            <a:ext cx="2080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Get prob. by SoftMax</a:t>
            </a:r>
            <a:endParaRPr b="1" sz="1200"/>
          </a:p>
        </p:txBody>
      </p:sp>
      <p:grpSp>
        <p:nvGrpSpPr>
          <p:cNvPr id="142" name="Google Shape;142;p15"/>
          <p:cNvGrpSpPr/>
          <p:nvPr/>
        </p:nvGrpSpPr>
        <p:grpSpPr>
          <a:xfrm>
            <a:off x="4930100" y="3091628"/>
            <a:ext cx="1587575" cy="792568"/>
            <a:chOff x="4416225" y="2317583"/>
            <a:chExt cx="2974101" cy="1382467"/>
          </a:xfrm>
        </p:grpSpPr>
        <p:pic>
          <p:nvPicPr>
            <p:cNvPr descr="\mathrm{W_1} \in \mathbb{R}^{224^2 \times 256}" id="143" name="Google Shape;14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16225" y="2317583"/>
              <a:ext cx="2974101" cy="4891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rm{W_2} \in \mathbb{R}^{256 \times 128}" id="144" name="Google Shape;14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416225" y="2785550"/>
              <a:ext cx="2857500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rm{W_3} \in \mathbb{R}^{128 \times 10}" id="145" name="Google Shape;14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416225" y="3223800"/>
              <a:ext cx="2695575" cy="476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15"/>
          <p:cNvSpPr txBox="1"/>
          <p:nvPr/>
        </p:nvSpPr>
        <p:spPr>
          <a:xfrm>
            <a:off x="348841" y="3362612"/>
            <a:ext cx="22773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What if image becomes larger?</a:t>
            </a:r>
            <a:endParaRPr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2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Neural Networks </a:t>
            </a:r>
            <a:r>
              <a:rPr lang="en-GB" sz="1900"/>
              <a:t>: Be careful to Output Sizes</a:t>
            </a:r>
            <a:endParaRPr/>
          </a:p>
        </p:txBody>
      </p:sp>
      <p:pic>
        <p:nvPicPr>
          <p:cNvPr id="781" name="Google Shape;7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88" y="1207225"/>
            <a:ext cx="7667625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42"/>
          <p:cNvSpPr txBox="1"/>
          <p:nvPr/>
        </p:nvSpPr>
        <p:spPr>
          <a:xfrm>
            <a:off x="215409" y="4300866"/>
            <a:ext cx="82971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linkClick r:id="rId4"/>
              </a:rPr>
              <a:t>https://pytorch.org/docs/stable/generated/torch.nn.Conv2d.html</a:t>
            </a:r>
            <a:r>
              <a:rPr lang="en-GB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3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Neural Networks </a:t>
            </a:r>
            <a:r>
              <a:rPr lang="en-GB" sz="1900"/>
              <a:t>: Be careful to Output Sizes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88" name="Google Shape;788;p43"/>
          <p:cNvGraphicFramePr/>
          <p:nvPr/>
        </p:nvGraphicFramePr>
        <p:xfrm>
          <a:off x="566225" y="115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{D85B604F-9E41-4E0A-9A82-F91D5182A626}</a:tableStyleId>
              </a:tblPr>
              <a:tblGrid>
                <a:gridCol w="408575"/>
                <a:gridCol w="408575"/>
                <a:gridCol w="408575"/>
                <a:gridCol w="408575"/>
                <a:gridCol w="408575"/>
                <a:gridCol w="408575"/>
                <a:gridCol w="408575"/>
                <a:gridCol w="408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89" name="Google Shape;789;p43"/>
          <p:cNvSpPr/>
          <p:nvPr/>
        </p:nvSpPr>
        <p:spPr>
          <a:xfrm>
            <a:off x="519975" y="1106797"/>
            <a:ext cx="913500" cy="87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3"/>
          <p:cNvSpPr txBox="1"/>
          <p:nvPr/>
        </p:nvSpPr>
        <p:spPr>
          <a:xfrm>
            <a:off x="4197300" y="3342650"/>
            <a:ext cx="4635000" cy="12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980000"/>
                </a:solidFill>
              </a:rPr>
              <a:t>Poolings are easier to calculate</a:t>
            </a:r>
            <a:endParaRPr b="1" sz="15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Kernel : 2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Stride : 2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⇒ Output size? </a:t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4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Yet another new interesting paper in these days</a:t>
            </a:r>
            <a:endParaRPr/>
          </a:p>
        </p:txBody>
      </p:sp>
      <p:pic>
        <p:nvPicPr>
          <p:cNvPr id="796" name="Google Shape;7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75" y="1017725"/>
            <a:ext cx="4958126" cy="3503449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44"/>
          <p:cNvSpPr txBox="1"/>
          <p:nvPr/>
        </p:nvSpPr>
        <p:spPr>
          <a:xfrm>
            <a:off x="5363100" y="3461500"/>
            <a:ext cx="34692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Dosovitskiy, Alexey, et al. "An Image is Worth 16x16 Words: Transformers for Image Recognition at Scale." </a:t>
            </a:r>
            <a:r>
              <a:rPr i="1" lang="en-GB">
                <a:solidFill>
                  <a:schemeClr val="dk1"/>
                </a:solidFill>
              </a:rPr>
              <a:t>arXiv preprint arXiv:2010.11929</a:t>
            </a:r>
            <a:r>
              <a:rPr lang="en-GB">
                <a:solidFill>
                  <a:schemeClr val="dk1"/>
                </a:solidFill>
              </a:rPr>
              <a:t> (2020).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1B54"/>
                </a:solidFill>
              </a:rPr>
              <a:t>Any Questions?</a:t>
            </a:r>
            <a:endParaRPr b="1">
              <a:solidFill>
                <a:srgbClr val="001B5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Recall : MNIST classification with MLPs</a:t>
            </a:r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75" y="1353793"/>
            <a:ext cx="1737750" cy="1761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16"/>
          <p:cNvGrpSpPr/>
          <p:nvPr/>
        </p:nvGrpSpPr>
        <p:grpSpPr>
          <a:xfrm>
            <a:off x="4416235" y="1541267"/>
            <a:ext cx="2183826" cy="1386924"/>
            <a:chOff x="2388242" y="1342794"/>
            <a:chExt cx="4121983" cy="2617825"/>
          </a:xfrm>
        </p:grpSpPr>
        <p:sp>
          <p:nvSpPr>
            <p:cNvPr id="154" name="Google Shape;154;p16"/>
            <p:cNvSpPr/>
            <p:nvPr/>
          </p:nvSpPr>
          <p:spPr>
            <a:xfrm>
              <a:off x="3614511" y="1881306"/>
              <a:ext cx="450000" cy="450000"/>
            </a:xfrm>
            <a:prstGeom prst="ellipse">
              <a:avLst/>
            </a:prstGeom>
            <a:solidFill>
              <a:srgbClr val="FFE599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2388242" y="1638380"/>
              <a:ext cx="450000" cy="450000"/>
            </a:xfrm>
            <a:prstGeom prst="ellipse">
              <a:avLst/>
            </a:prstGeom>
            <a:solidFill>
              <a:srgbClr val="FFF2C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2388242" y="2421980"/>
              <a:ext cx="450000" cy="450000"/>
            </a:xfrm>
            <a:prstGeom prst="ellipse">
              <a:avLst/>
            </a:prstGeom>
            <a:solidFill>
              <a:srgbClr val="FFF2C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2388242" y="3159655"/>
              <a:ext cx="450000" cy="450000"/>
            </a:xfrm>
            <a:prstGeom prst="ellipse">
              <a:avLst/>
            </a:prstGeom>
            <a:solidFill>
              <a:srgbClr val="FFF2C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3614511" y="2958344"/>
              <a:ext cx="450000" cy="450000"/>
            </a:xfrm>
            <a:prstGeom prst="ellipse">
              <a:avLst/>
            </a:prstGeom>
            <a:solidFill>
              <a:srgbClr val="FFE599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3614511" y="2419831"/>
              <a:ext cx="450000" cy="450000"/>
            </a:xfrm>
            <a:prstGeom prst="ellipse">
              <a:avLst/>
            </a:prstGeom>
            <a:solidFill>
              <a:srgbClr val="FFE599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3614511" y="3496844"/>
              <a:ext cx="450000" cy="450000"/>
            </a:xfrm>
            <a:prstGeom prst="ellipse">
              <a:avLst/>
            </a:prstGeom>
            <a:solidFill>
              <a:srgbClr val="FFE599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614511" y="1342794"/>
              <a:ext cx="450000" cy="450000"/>
            </a:xfrm>
            <a:prstGeom prst="ellipse">
              <a:avLst/>
            </a:prstGeom>
            <a:solidFill>
              <a:srgbClr val="FFE599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6060225" y="2114073"/>
              <a:ext cx="450000" cy="450000"/>
            </a:xfrm>
            <a:prstGeom prst="ellipse">
              <a:avLst/>
            </a:prstGeom>
            <a:solidFill>
              <a:srgbClr val="F6B26B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6060225" y="3343511"/>
              <a:ext cx="450000" cy="450000"/>
            </a:xfrm>
            <a:prstGeom prst="ellipse">
              <a:avLst/>
            </a:prstGeom>
            <a:solidFill>
              <a:srgbClr val="F6B26B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6060225" y="2728798"/>
              <a:ext cx="450000" cy="450000"/>
            </a:xfrm>
            <a:prstGeom prst="ellipse">
              <a:avLst/>
            </a:prstGeom>
            <a:solidFill>
              <a:srgbClr val="F6B26B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6060225" y="1499361"/>
              <a:ext cx="450000" cy="450000"/>
            </a:xfrm>
            <a:prstGeom prst="ellipse">
              <a:avLst/>
            </a:prstGeom>
            <a:solidFill>
              <a:srgbClr val="F6B26B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4837374" y="1895081"/>
              <a:ext cx="450000" cy="450000"/>
            </a:xfrm>
            <a:prstGeom prst="ellipse">
              <a:avLst/>
            </a:prstGeom>
            <a:solidFill>
              <a:srgbClr val="F9CB9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4837374" y="2972119"/>
              <a:ext cx="450000" cy="450000"/>
            </a:xfrm>
            <a:prstGeom prst="ellipse">
              <a:avLst/>
            </a:prstGeom>
            <a:solidFill>
              <a:srgbClr val="F9CB9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4837374" y="2433606"/>
              <a:ext cx="450000" cy="450000"/>
            </a:xfrm>
            <a:prstGeom prst="ellipse">
              <a:avLst/>
            </a:prstGeom>
            <a:solidFill>
              <a:srgbClr val="F9CB9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4837374" y="3510619"/>
              <a:ext cx="450000" cy="450000"/>
            </a:xfrm>
            <a:prstGeom prst="ellipse">
              <a:avLst/>
            </a:prstGeom>
            <a:solidFill>
              <a:srgbClr val="F9CB9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4837374" y="1356569"/>
              <a:ext cx="450000" cy="450000"/>
            </a:xfrm>
            <a:prstGeom prst="ellipse">
              <a:avLst/>
            </a:prstGeom>
            <a:solidFill>
              <a:srgbClr val="F9CB9C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2866925" y="2262926"/>
              <a:ext cx="617100" cy="682800"/>
            </a:xfrm>
            <a:prstGeom prst="mathMultiply">
              <a:avLst>
                <a:gd fmla="val 11160" name="adj1"/>
              </a:avLst>
            </a:pr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4112750" y="2262926"/>
              <a:ext cx="617100" cy="682800"/>
            </a:xfrm>
            <a:prstGeom prst="mathMultiply">
              <a:avLst>
                <a:gd fmla="val 11160" name="adj1"/>
              </a:avLst>
            </a:pr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5365238" y="2262926"/>
              <a:ext cx="617100" cy="682800"/>
            </a:xfrm>
            <a:prstGeom prst="mathMultiply">
              <a:avLst>
                <a:gd fmla="val 11160" name="adj1"/>
              </a:avLst>
            </a:pr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16"/>
          <p:cNvSpPr txBox="1"/>
          <p:nvPr/>
        </p:nvSpPr>
        <p:spPr>
          <a:xfrm>
            <a:off x="136759" y="3553950"/>
            <a:ext cx="23739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Image size : 224 x 224 x 3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3327900" y="1048826"/>
            <a:ext cx="222900" cy="23547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mathrm{Input} \in \mathbb{R}^{3*224^2}" id="176" name="Google Shape;1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711" y="3622121"/>
            <a:ext cx="1401278" cy="260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16"/>
          <p:cNvCxnSpPr>
            <a:stCxn id="152" idx="3"/>
            <a:endCxn id="175" idx="1"/>
          </p:cNvCxnSpPr>
          <p:nvPr/>
        </p:nvCxnSpPr>
        <p:spPr>
          <a:xfrm flipH="1" rot="10800000">
            <a:off x="2179725" y="2226031"/>
            <a:ext cx="1148100" cy="8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16"/>
          <p:cNvCxnSpPr>
            <a:stCxn id="175" idx="3"/>
          </p:cNvCxnSpPr>
          <p:nvPr/>
        </p:nvCxnSpPr>
        <p:spPr>
          <a:xfrm>
            <a:off x="3550800" y="2226176"/>
            <a:ext cx="698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\begin{bmatrix} 0.0 \\ 0.2 \\ 0.0 \\ 0.0 \\ 0.0 \\ 0.0 \\ 0.0 \\ 0.8 \\ 0.0 \\ 0.0 \end{bmatrix}" id="179" name="Google Shape;1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7350" y="1013693"/>
            <a:ext cx="388275" cy="2393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16"/>
          <p:cNvCxnSpPr/>
          <p:nvPr/>
        </p:nvCxnSpPr>
        <p:spPr>
          <a:xfrm flipH="1" rot="10800000">
            <a:off x="6671875" y="2226031"/>
            <a:ext cx="1151700" cy="8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\mathrm{Output} \in \mathbb{R}^{10}" id="181" name="Google Shape;1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7700" y="3581958"/>
            <a:ext cx="1587569" cy="2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6"/>
          <p:cNvSpPr txBox="1"/>
          <p:nvPr/>
        </p:nvSpPr>
        <p:spPr>
          <a:xfrm>
            <a:off x="6752150" y="3828845"/>
            <a:ext cx="2080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Get prob. by SoftMax</a:t>
            </a:r>
            <a:endParaRPr b="1" sz="1200"/>
          </a:p>
        </p:txBody>
      </p:sp>
      <p:grpSp>
        <p:nvGrpSpPr>
          <p:cNvPr id="183" name="Google Shape;183;p16"/>
          <p:cNvGrpSpPr/>
          <p:nvPr/>
        </p:nvGrpSpPr>
        <p:grpSpPr>
          <a:xfrm>
            <a:off x="4915244" y="3065500"/>
            <a:ext cx="1842750" cy="818697"/>
            <a:chOff x="4388394" y="2272008"/>
            <a:chExt cx="3452135" cy="1428042"/>
          </a:xfrm>
        </p:grpSpPr>
        <p:pic>
          <p:nvPicPr>
            <p:cNvPr descr="\mathrm{W_1} \in \mathbb{R}^{3*224^2 \times 256}" id="184" name="Google Shape;184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88394" y="2272008"/>
              <a:ext cx="3452135" cy="511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rm{W_2} \in \mathbb{R}^{256 \times 128}" id="185" name="Google Shape;185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416225" y="2785550"/>
              <a:ext cx="2857500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mathrm{W_3} \in \mathbb{R}^{128 \times 10}" id="186" name="Google Shape;186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416225" y="3223800"/>
              <a:ext cx="2695575" cy="476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16"/>
          <p:cNvSpPr txBox="1"/>
          <p:nvPr/>
        </p:nvSpPr>
        <p:spPr>
          <a:xfrm>
            <a:off x="348841" y="3362612"/>
            <a:ext cx="22773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What if we have RGB image?</a:t>
            </a:r>
            <a:endParaRPr sz="1100"/>
          </a:p>
        </p:txBody>
      </p:sp>
      <p:sp>
        <p:nvSpPr>
          <p:cNvPr id="188" name="Google Shape;188;p16"/>
          <p:cNvSpPr txBox="1"/>
          <p:nvPr/>
        </p:nvSpPr>
        <p:spPr>
          <a:xfrm>
            <a:off x="311700" y="3962075"/>
            <a:ext cx="8520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Number of parameters : </a:t>
            </a:r>
            <a:r>
              <a:rPr b="1" lang="en-GB">
                <a:solidFill>
                  <a:srgbClr val="FF0000"/>
                </a:solidFill>
              </a:rPr>
              <a:t>3 x 224 x 224 x 256 </a:t>
            </a:r>
            <a:r>
              <a:rPr b="1" lang="en-GB"/>
              <a:t>+ 256 x 128 + 128 x 10 = </a:t>
            </a:r>
            <a:r>
              <a:rPr b="1" lang="en-GB">
                <a:solidFill>
                  <a:srgbClr val="FF0000"/>
                </a:solidFill>
              </a:rPr>
              <a:t>38569216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Recall : MNIST classification with MLPs</a:t>
            </a:r>
            <a:endParaRPr/>
          </a:p>
        </p:txBody>
      </p:sp>
      <p:pic>
        <p:nvPicPr>
          <p:cNvPr id="194" name="Google Shape;1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75" y="1353793"/>
            <a:ext cx="1737750" cy="17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7"/>
          <p:cNvSpPr/>
          <p:nvPr/>
        </p:nvSpPr>
        <p:spPr>
          <a:xfrm>
            <a:off x="3327900" y="1048826"/>
            <a:ext cx="222900" cy="23547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17"/>
          <p:cNvCxnSpPr/>
          <p:nvPr/>
        </p:nvCxnSpPr>
        <p:spPr>
          <a:xfrm flipH="1" rot="10800000">
            <a:off x="2169000" y="1054775"/>
            <a:ext cx="1389000" cy="3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17"/>
          <p:cNvCxnSpPr/>
          <p:nvPr/>
        </p:nvCxnSpPr>
        <p:spPr>
          <a:xfrm>
            <a:off x="2157875" y="3104950"/>
            <a:ext cx="1396500" cy="28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17"/>
          <p:cNvCxnSpPr/>
          <p:nvPr/>
        </p:nvCxnSpPr>
        <p:spPr>
          <a:xfrm>
            <a:off x="434550" y="3108675"/>
            <a:ext cx="2904300" cy="29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17"/>
          <p:cNvCxnSpPr/>
          <p:nvPr/>
        </p:nvCxnSpPr>
        <p:spPr>
          <a:xfrm flipH="1" rot="10800000">
            <a:off x="449400" y="1051125"/>
            <a:ext cx="287460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17"/>
          <p:cNvCxnSpPr>
            <a:stCxn id="194" idx="3"/>
            <a:endCxn id="195" idx="3"/>
          </p:cNvCxnSpPr>
          <p:nvPr/>
        </p:nvCxnSpPr>
        <p:spPr>
          <a:xfrm flipH="1" rot="10800000">
            <a:off x="2179725" y="2226031"/>
            <a:ext cx="13710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17"/>
          <p:cNvCxnSpPr>
            <a:stCxn id="194" idx="1"/>
            <a:endCxn id="195" idx="1"/>
          </p:cNvCxnSpPr>
          <p:nvPr/>
        </p:nvCxnSpPr>
        <p:spPr>
          <a:xfrm flipH="1" rot="10800000">
            <a:off x="441975" y="2226031"/>
            <a:ext cx="28860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17"/>
          <p:cNvSpPr txBox="1"/>
          <p:nvPr/>
        </p:nvSpPr>
        <p:spPr>
          <a:xfrm>
            <a:off x="311700" y="3828369"/>
            <a:ext cx="8520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Will this fully-connected layer based approach be effective when processing images?</a:t>
            </a:r>
            <a:endParaRPr b="1" sz="1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Recall : MNIST classification with MLPs</a:t>
            </a:r>
            <a:endParaRPr/>
          </a:p>
        </p:txBody>
      </p:sp>
      <p:pic>
        <p:nvPicPr>
          <p:cNvPr id="208" name="Google Shape;2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75" y="1353793"/>
            <a:ext cx="1737750" cy="17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8"/>
          <p:cNvSpPr/>
          <p:nvPr/>
        </p:nvSpPr>
        <p:spPr>
          <a:xfrm>
            <a:off x="3327900" y="1048826"/>
            <a:ext cx="222900" cy="23547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" name="Google Shape;210;p18"/>
          <p:cNvCxnSpPr/>
          <p:nvPr/>
        </p:nvCxnSpPr>
        <p:spPr>
          <a:xfrm flipH="1" rot="10800000">
            <a:off x="2169000" y="1054775"/>
            <a:ext cx="1389000" cy="3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18"/>
          <p:cNvCxnSpPr/>
          <p:nvPr/>
        </p:nvCxnSpPr>
        <p:spPr>
          <a:xfrm>
            <a:off x="2157875" y="3104950"/>
            <a:ext cx="1396500" cy="28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18"/>
          <p:cNvCxnSpPr/>
          <p:nvPr/>
        </p:nvCxnSpPr>
        <p:spPr>
          <a:xfrm>
            <a:off x="434550" y="3108675"/>
            <a:ext cx="2904300" cy="29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18"/>
          <p:cNvCxnSpPr/>
          <p:nvPr/>
        </p:nvCxnSpPr>
        <p:spPr>
          <a:xfrm flipH="1" rot="10800000">
            <a:off x="449400" y="1051125"/>
            <a:ext cx="287460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18"/>
          <p:cNvCxnSpPr>
            <a:stCxn id="208" idx="3"/>
            <a:endCxn id="209" idx="3"/>
          </p:cNvCxnSpPr>
          <p:nvPr/>
        </p:nvCxnSpPr>
        <p:spPr>
          <a:xfrm flipH="1" rot="10800000">
            <a:off x="2179725" y="2226031"/>
            <a:ext cx="13710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18"/>
          <p:cNvCxnSpPr>
            <a:stCxn id="208" idx="1"/>
            <a:endCxn id="209" idx="1"/>
          </p:cNvCxnSpPr>
          <p:nvPr/>
        </p:nvCxnSpPr>
        <p:spPr>
          <a:xfrm flipH="1" rot="10800000">
            <a:off x="441975" y="2226031"/>
            <a:ext cx="28860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18"/>
          <p:cNvSpPr txBox="1"/>
          <p:nvPr/>
        </p:nvSpPr>
        <p:spPr>
          <a:xfrm>
            <a:off x="311700" y="3828369"/>
            <a:ext cx="8520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Can’t we process image in a more efficient way?  </a:t>
            </a:r>
            <a:endParaRPr b="1" sz="1900"/>
          </a:p>
        </p:txBody>
      </p:sp>
      <p:pic>
        <p:nvPicPr>
          <p:cNvPr id="217" name="Google Shape;2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250" y="1383506"/>
            <a:ext cx="1737750" cy="17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8"/>
          <p:cNvSpPr/>
          <p:nvPr/>
        </p:nvSpPr>
        <p:spPr>
          <a:xfrm>
            <a:off x="4820844" y="1470769"/>
            <a:ext cx="319500" cy="312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8"/>
          <p:cNvSpPr/>
          <p:nvPr/>
        </p:nvSpPr>
        <p:spPr>
          <a:xfrm>
            <a:off x="6042894" y="1470769"/>
            <a:ext cx="319500" cy="312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8"/>
          <p:cNvSpPr/>
          <p:nvPr/>
        </p:nvSpPr>
        <p:spPr>
          <a:xfrm>
            <a:off x="7075500" y="1769454"/>
            <a:ext cx="352500" cy="3120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"/>
          <p:cNvSpPr/>
          <p:nvPr/>
        </p:nvSpPr>
        <p:spPr>
          <a:xfrm>
            <a:off x="7480450" y="1769454"/>
            <a:ext cx="352500" cy="3120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8"/>
          <p:cNvSpPr/>
          <p:nvPr/>
        </p:nvSpPr>
        <p:spPr>
          <a:xfrm>
            <a:off x="7885400" y="1769454"/>
            <a:ext cx="352500" cy="3120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8"/>
          <p:cNvSpPr/>
          <p:nvPr/>
        </p:nvSpPr>
        <p:spPr>
          <a:xfrm>
            <a:off x="7075500" y="2129845"/>
            <a:ext cx="352500" cy="3120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/>
          <p:nvPr/>
        </p:nvSpPr>
        <p:spPr>
          <a:xfrm>
            <a:off x="7480450" y="2129845"/>
            <a:ext cx="352500" cy="3120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8"/>
          <p:cNvSpPr/>
          <p:nvPr/>
        </p:nvSpPr>
        <p:spPr>
          <a:xfrm>
            <a:off x="7885400" y="2129845"/>
            <a:ext cx="352500" cy="3120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8"/>
          <p:cNvSpPr/>
          <p:nvPr/>
        </p:nvSpPr>
        <p:spPr>
          <a:xfrm>
            <a:off x="7075500" y="2490220"/>
            <a:ext cx="352500" cy="3120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>
            <a:off x="7480450" y="2490220"/>
            <a:ext cx="352500" cy="3120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>
            <a:off x="7885400" y="2490220"/>
            <a:ext cx="352500" cy="3120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>
            <a:off x="5448369" y="1470769"/>
            <a:ext cx="319500" cy="312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>
            <a:off x="4835906" y="2099894"/>
            <a:ext cx="319500" cy="312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/>
          <p:nvPr/>
        </p:nvSpPr>
        <p:spPr>
          <a:xfrm>
            <a:off x="6057956" y="2099894"/>
            <a:ext cx="319500" cy="312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>
            <a:off x="5463431" y="2099894"/>
            <a:ext cx="319500" cy="312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/>
          <p:nvPr/>
        </p:nvSpPr>
        <p:spPr>
          <a:xfrm>
            <a:off x="4837344" y="2660894"/>
            <a:ext cx="319500" cy="312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"/>
          <p:cNvSpPr/>
          <p:nvPr/>
        </p:nvSpPr>
        <p:spPr>
          <a:xfrm>
            <a:off x="6059394" y="2660894"/>
            <a:ext cx="319500" cy="312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>
            <a:off x="5464869" y="2660894"/>
            <a:ext cx="319500" cy="312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18"/>
          <p:cNvCxnSpPr/>
          <p:nvPr/>
        </p:nvCxnSpPr>
        <p:spPr>
          <a:xfrm>
            <a:off x="6462444" y="1389065"/>
            <a:ext cx="1760400" cy="3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18"/>
          <p:cNvCxnSpPr/>
          <p:nvPr/>
        </p:nvCxnSpPr>
        <p:spPr>
          <a:xfrm flipH="1" rot="10800000">
            <a:off x="6447606" y="2800456"/>
            <a:ext cx="1805100" cy="3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18"/>
          <p:cNvCxnSpPr/>
          <p:nvPr/>
        </p:nvCxnSpPr>
        <p:spPr>
          <a:xfrm>
            <a:off x="4746556" y="1411340"/>
            <a:ext cx="2332500" cy="3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18"/>
          <p:cNvCxnSpPr/>
          <p:nvPr/>
        </p:nvCxnSpPr>
        <p:spPr>
          <a:xfrm flipH="1" rot="10800000">
            <a:off x="4768853" y="2800459"/>
            <a:ext cx="2317500" cy="3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characteristic of Images…?</a:t>
            </a:r>
            <a:endParaRPr/>
          </a:p>
        </p:txBody>
      </p:sp>
      <p:pic>
        <p:nvPicPr>
          <p:cNvPr id="245" name="Google Shape;2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50" y="1197224"/>
            <a:ext cx="1421072" cy="14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50" y="2805549"/>
            <a:ext cx="1421072" cy="14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375" y="2805549"/>
            <a:ext cx="1421072" cy="144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19"/>
          <p:cNvGrpSpPr/>
          <p:nvPr/>
        </p:nvGrpSpPr>
        <p:grpSpPr>
          <a:xfrm>
            <a:off x="1996375" y="1197224"/>
            <a:ext cx="1421075" cy="1440800"/>
            <a:chOff x="1998275" y="1130949"/>
            <a:chExt cx="1421075" cy="1440800"/>
          </a:xfrm>
        </p:grpSpPr>
        <p:pic>
          <p:nvPicPr>
            <p:cNvPr id="249" name="Google Shape;24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98275" y="1130949"/>
              <a:ext cx="1421072" cy="144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1475" y="1197825"/>
              <a:ext cx="1137875" cy="1153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19"/>
            <p:cNvPicPr preferRelativeResize="0"/>
            <p:nvPr/>
          </p:nvPicPr>
          <p:blipFill rotWithShape="1">
            <a:blip r:embed="rId3">
              <a:alphaModFix/>
            </a:blip>
            <a:srcRect b="76948" l="0" r="0" t="0"/>
            <a:stretch/>
          </p:blipFill>
          <p:spPr>
            <a:xfrm>
              <a:off x="1998275" y="2280425"/>
              <a:ext cx="1421075" cy="2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2" name="Google Shape;252;p19"/>
          <p:cNvGrpSpPr/>
          <p:nvPr/>
        </p:nvGrpSpPr>
        <p:grpSpPr>
          <a:xfrm>
            <a:off x="432650" y="2805499"/>
            <a:ext cx="1421075" cy="959861"/>
            <a:chOff x="1998275" y="1130949"/>
            <a:chExt cx="1421075" cy="1440800"/>
          </a:xfrm>
        </p:grpSpPr>
        <p:pic>
          <p:nvPicPr>
            <p:cNvPr id="253" name="Google Shape;25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98275" y="1130949"/>
              <a:ext cx="1421072" cy="144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1475" y="1197825"/>
              <a:ext cx="1137875" cy="1153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19"/>
            <p:cNvPicPr preferRelativeResize="0"/>
            <p:nvPr/>
          </p:nvPicPr>
          <p:blipFill rotWithShape="1">
            <a:blip r:embed="rId3">
              <a:alphaModFix/>
            </a:blip>
            <a:srcRect b="76948" l="0" r="0" t="0"/>
            <a:stretch/>
          </p:blipFill>
          <p:spPr>
            <a:xfrm>
              <a:off x="1998275" y="2280425"/>
              <a:ext cx="1421075" cy="272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6" name="Google Shape;256;p19"/>
          <p:cNvPicPr preferRelativeResize="0"/>
          <p:nvPr/>
        </p:nvPicPr>
        <p:blipFill rotWithShape="1">
          <a:blip r:embed="rId3">
            <a:alphaModFix/>
          </a:blip>
          <a:srcRect b="76948" l="0" r="0" t="0"/>
          <a:stretch/>
        </p:blipFill>
        <p:spPr>
          <a:xfrm>
            <a:off x="432650" y="3672725"/>
            <a:ext cx="1421075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19"/>
          <p:cNvGrpSpPr/>
          <p:nvPr/>
        </p:nvGrpSpPr>
        <p:grpSpPr>
          <a:xfrm>
            <a:off x="1996410" y="2805509"/>
            <a:ext cx="727875" cy="959861"/>
            <a:chOff x="1998275" y="1130949"/>
            <a:chExt cx="1421075" cy="1440800"/>
          </a:xfrm>
        </p:grpSpPr>
        <p:pic>
          <p:nvPicPr>
            <p:cNvPr id="258" name="Google Shape;258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98275" y="1130949"/>
              <a:ext cx="1421072" cy="144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1475" y="1197825"/>
              <a:ext cx="1137875" cy="1153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19"/>
            <p:cNvPicPr preferRelativeResize="0"/>
            <p:nvPr/>
          </p:nvPicPr>
          <p:blipFill rotWithShape="1">
            <a:blip r:embed="rId3">
              <a:alphaModFix/>
            </a:blip>
            <a:srcRect b="76948" l="0" r="0" t="0"/>
            <a:stretch/>
          </p:blipFill>
          <p:spPr>
            <a:xfrm>
              <a:off x="1998275" y="2280425"/>
              <a:ext cx="1421075" cy="272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1" name="Google Shape;261;p19"/>
          <p:cNvPicPr preferRelativeResize="0"/>
          <p:nvPr/>
        </p:nvPicPr>
        <p:blipFill rotWithShape="1">
          <a:blip r:embed="rId3">
            <a:alphaModFix/>
          </a:blip>
          <a:srcRect b="76948" l="0" r="0" t="0"/>
          <a:stretch/>
        </p:blipFill>
        <p:spPr>
          <a:xfrm>
            <a:off x="1996375" y="3672725"/>
            <a:ext cx="14210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9"/>
          <p:cNvPicPr preferRelativeResize="0"/>
          <p:nvPr/>
        </p:nvPicPr>
        <p:blipFill rotWithShape="1">
          <a:blip r:embed="rId3">
            <a:alphaModFix/>
          </a:blip>
          <a:srcRect b="76948" l="0" r="0" t="0"/>
          <a:stretch/>
        </p:blipFill>
        <p:spPr>
          <a:xfrm>
            <a:off x="2635075" y="2805500"/>
            <a:ext cx="782375" cy="14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9"/>
          <p:cNvSpPr txBox="1"/>
          <p:nvPr/>
        </p:nvSpPr>
        <p:spPr>
          <a:xfrm>
            <a:off x="3513500" y="3687809"/>
            <a:ext cx="53187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The contents of images can be similar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even if scale is changed, or transition happens.</a:t>
            </a:r>
            <a:endParaRPr b="1"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"/>
          <p:cNvSpPr/>
          <p:nvPr/>
        </p:nvSpPr>
        <p:spPr>
          <a:xfrm>
            <a:off x="3532672" y="1222059"/>
            <a:ext cx="2146800" cy="23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0"/>
          <p:cNvSpPr/>
          <p:nvPr/>
        </p:nvSpPr>
        <p:spPr>
          <a:xfrm>
            <a:off x="549687" y="1222059"/>
            <a:ext cx="2146800" cy="23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0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characteristic of Images…?</a:t>
            </a:r>
            <a:endParaRPr/>
          </a:p>
        </p:txBody>
      </p:sp>
      <p:sp>
        <p:nvSpPr>
          <p:cNvPr id="271" name="Google Shape;271;p20"/>
          <p:cNvSpPr txBox="1"/>
          <p:nvPr/>
        </p:nvSpPr>
        <p:spPr>
          <a:xfrm>
            <a:off x="311700" y="3758613"/>
            <a:ext cx="85398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Can be considered as “hierarchical”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Line make shapes, shapes make patterns, …..</a:t>
            </a:r>
            <a:endParaRPr sz="1800"/>
          </a:p>
        </p:txBody>
      </p:sp>
      <p:pic>
        <p:nvPicPr>
          <p:cNvPr id="272" name="Google Shape;2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221" y="1428437"/>
            <a:ext cx="683300" cy="6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496" y="1719611"/>
            <a:ext cx="908650" cy="9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808" y="2440475"/>
            <a:ext cx="1148025" cy="11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0"/>
          <p:cNvSpPr/>
          <p:nvPr/>
        </p:nvSpPr>
        <p:spPr>
          <a:xfrm>
            <a:off x="1770544" y="1369019"/>
            <a:ext cx="765000" cy="76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696" y="1428437"/>
            <a:ext cx="683300" cy="6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0"/>
          <p:cNvPicPr preferRelativeResize="0"/>
          <p:nvPr/>
        </p:nvPicPr>
        <p:blipFill rotWithShape="1">
          <a:blip r:embed="rId4">
            <a:alphaModFix/>
          </a:blip>
          <a:srcRect b="19852" l="45720" r="0" t="0"/>
          <a:stretch/>
        </p:blipFill>
        <p:spPr>
          <a:xfrm>
            <a:off x="3532669" y="2130909"/>
            <a:ext cx="990850" cy="14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010" y="1548105"/>
            <a:ext cx="1372749" cy="136769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0"/>
          <p:cNvSpPr/>
          <p:nvPr/>
        </p:nvSpPr>
        <p:spPr>
          <a:xfrm>
            <a:off x="2841409" y="2165409"/>
            <a:ext cx="546300" cy="48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/>
          <p:nvPr/>
        </p:nvSpPr>
        <p:spPr>
          <a:xfrm>
            <a:off x="4961045" y="1899561"/>
            <a:ext cx="639900" cy="6399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0"/>
          <p:cNvSpPr/>
          <p:nvPr/>
        </p:nvSpPr>
        <p:spPr>
          <a:xfrm>
            <a:off x="6496734" y="1222059"/>
            <a:ext cx="2146800" cy="23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20"/>
          <p:cNvPicPr preferRelativeResize="0"/>
          <p:nvPr/>
        </p:nvPicPr>
        <p:blipFill rotWithShape="1">
          <a:blip r:embed="rId3">
            <a:alphaModFix/>
          </a:blip>
          <a:srcRect b="0" l="76969" r="0" t="0"/>
          <a:stretch/>
        </p:blipFill>
        <p:spPr>
          <a:xfrm>
            <a:off x="6499431" y="1222059"/>
            <a:ext cx="546300" cy="236324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0"/>
          <p:cNvSpPr/>
          <p:nvPr/>
        </p:nvSpPr>
        <p:spPr>
          <a:xfrm>
            <a:off x="5824409" y="2165409"/>
            <a:ext cx="546300" cy="48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"/>
          <p:cNvSpPr/>
          <p:nvPr/>
        </p:nvSpPr>
        <p:spPr>
          <a:xfrm>
            <a:off x="460550" y="1335400"/>
            <a:ext cx="2919300" cy="2679600"/>
          </a:xfrm>
          <a:prstGeom prst="cube">
            <a:avLst>
              <a:gd fmla="val 480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1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-GB"/>
              <a:t>Convolutional Neural Networks: convolution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21"/>
          <p:cNvPicPr preferRelativeResize="0"/>
          <p:nvPr/>
        </p:nvPicPr>
        <p:blipFill rotWithShape="1">
          <a:blip r:embed="rId3">
            <a:alphaModFix/>
          </a:blip>
          <a:srcRect b="30962" l="33581" r="34925" t="17563"/>
          <a:stretch/>
        </p:blipFill>
        <p:spPr>
          <a:xfrm>
            <a:off x="472031" y="1466021"/>
            <a:ext cx="2772346" cy="254898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1"/>
          <p:cNvSpPr txBox="1"/>
          <p:nvPr/>
        </p:nvSpPr>
        <p:spPr>
          <a:xfrm>
            <a:off x="3357506" y="3515800"/>
            <a:ext cx="12033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RGB Image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 x H x </a:t>
            </a:r>
            <a:r>
              <a:rPr lang="en-GB">
                <a:solidFill>
                  <a:srgbClr val="FF0000"/>
                </a:solidFill>
              </a:rPr>
              <a:t>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2" name="Google Shape;292;p21"/>
          <p:cNvSpPr txBox="1"/>
          <p:nvPr/>
        </p:nvSpPr>
        <p:spPr>
          <a:xfrm>
            <a:off x="5768050" y="1579059"/>
            <a:ext cx="14223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3D filter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i.e., 5 x 5 x </a:t>
            </a:r>
            <a:r>
              <a:rPr lang="en-GB">
                <a:solidFill>
                  <a:srgbClr val="FF0000"/>
                </a:solidFill>
              </a:rPr>
              <a:t>3</a:t>
            </a:r>
            <a:r>
              <a:rPr lang="en-GB"/>
              <a:t> </a:t>
            </a:r>
            <a:endParaRPr/>
          </a:p>
        </p:txBody>
      </p:sp>
      <p:sp>
        <p:nvSpPr>
          <p:cNvPr id="293" name="Google Shape;293;p21"/>
          <p:cNvSpPr/>
          <p:nvPr/>
        </p:nvSpPr>
        <p:spPr>
          <a:xfrm>
            <a:off x="4880250" y="1335400"/>
            <a:ext cx="849600" cy="780000"/>
          </a:xfrm>
          <a:prstGeom prst="cube">
            <a:avLst>
              <a:gd fmla="val 19044" name="adj"/>
            </a:avLst>
          </a:prstGeom>
          <a:solidFill>
            <a:srgbClr val="0003FF">
              <a:alpha val="257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